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33"/>
  </p:notesMasterIdLst>
  <p:sldIdLst>
    <p:sldId id="323" r:id="rId3"/>
    <p:sldId id="257" r:id="rId4"/>
    <p:sldId id="340" r:id="rId5"/>
    <p:sldId id="258" r:id="rId6"/>
    <p:sldId id="259" r:id="rId7"/>
    <p:sldId id="260" r:id="rId8"/>
    <p:sldId id="261" r:id="rId9"/>
    <p:sldId id="262" r:id="rId10"/>
    <p:sldId id="324" r:id="rId11"/>
    <p:sldId id="274" r:id="rId12"/>
    <p:sldId id="275" r:id="rId13"/>
    <p:sldId id="319" r:id="rId14"/>
    <p:sldId id="263" r:id="rId15"/>
    <p:sldId id="264" r:id="rId16"/>
    <p:sldId id="322" r:id="rId17"/>
    <p:sldId id="265" r:id="rId18"/>
    <p:sldId id="256" r:id="rId19"/>
    <p:sldId id="327" r:id="rId20"/>
    <p:sldId id="335" r:id="rId21"/>
    <p:sldId id="330" r:id="rId22"/>
    <p:sldId id="326" r:id="rId23"/>
    <p:sldId id="328" r:id="rId24"/>
    <p:sldId id="329" r:id="rId25"/>
    <p:sldId id="336" r:id="rId26"/>
    <p:sldId id="331" r:id="rId27"/>
    <p:sldId id="333" r:id="rId28"/>
    <p:sldId id="334" r:id="rId29"/>
    <p:sldId id="266" r:id="rId30"/>
    <p:sldId id="338" r:id="rId31"/>
    <p:sldId id="341"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80036" autoAdjust="0"/>
  </p:normalViewPr>
  <p:slideViewPr>
    <p:cSldViewPr snapToGrid="0">
      <p:cViewPr varScale="1">
        <p:scale>
          <a:sx n="80" d="100"/>
          <a:sy n="80"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ella Santagata" userId="13cb63a8-233d-4d96-bc82-999c12664e72" providerId="ADAL" clId="{4D9BBD14-2CB4-4B78-80EE-996145F0037B}"/>
    <pc:docChg chg="custSel modSld">
      <pc:chgData name="Rossella Santagata" userId="13cb63a8-233d-4d96-bc82-999c12664e72" providerId="ADAL" clId="{4D9BBD14-2CB4-4B78-80EE-996145F0037B}" dt="2022-07-12T16:02:16.583" v="2" actId="478"/>
      <pc:docMkLst>
        <pc:docMk/>
      </pc:docMkLst>
      <pc:sldChg chg="addSp delSp modSp mod delAnim">
        <pc:chgData name="Rossella Santagata" userId="13cb63a8-233d-4d96-bc82-999c12664e72" providerId="ADAL" clId="{4D9BBD14-2CB4-4B78-80EE-996145F0037B}" dt="2022-07-12T16:02:16.583" v="2" actId="478"/>
        <pc:sldMkLst>
          <pc:docMk/>
          <pc:sldMk cId="516228112" sldId="275"/>
        </pc:sldMkLst>
        <pc:spChg chg="add mod">
          <ac:chgData name="Rossella Santagata" userId="13cb63a8-233d-4d96-bc82-999c12664e72" providerId="ADAL" clId="{4D9BBD14-2CB4-4B78-80EE-996145F0037B}" dt="2022-07-12T16:02:14.691" v="1" actId="12"/>
          <ac:spMkLst>
            <pc:docMk/>
            <pc:sldMk cId="516228112" sldId="275"/>
            <ac:spMk id="6" creationId="{7EE35B39-8E40-D2E4-717B-208F98A2EBE9}"/>
          </ac:spMkLst>
        </pc:spChg>
        <pc:picChg chg="del">
          <ac:chgData name="Rossella Santagata" userId="13cb63a8-233d-4d96-bc82-999c12664e72" providerId="ADAL" clId="{4D9BBD14-2CB4-4B78-80EE-996145F0037B}" dt="2022-07-12T16:01:58.590" v="0" actId="478"/>
          <ac:picMkLst>
            <pc:docMk/>
            <pc:sldMk cId="516228112" sldId="275"/>
            <ac:picMk id="4" creationId="{C29FC52E-C2BA-A94F-F6FB-E70A57808FB2}"/>
          </ac:picMkLst>
        </pc:picChg>
        <pc:picChg chg="del">
          <ac:chgData name="Rossella Santagata" userId="13cb63a8-233d-4d96-bc82-999c12664e72" providerId="ADAL" clId="{4D9BBD14-2CB4-4B78-80EE-996145F0037B}" dt="2022-07-12T16:02:16.583" v="2" actId="478"/>
          <ac:picMkLst>
            <pc:docMk/>
            <pc:sldMk cId="516228112" sldId="275"/>
            <ac:picMk id="5" creationId="{A49E907E-088C-1F6A-9F3F-BA754F70ED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274F103-B0B1-43E5-9AFE-0E87A4DC8B27}" type="datetimeFigureOut">
              <a:rPr lang="en-US" smtClean="0"/>
              <a:t>8/26/2022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B8B6859-2B54-465A-B352-3A86D2D088AA}" type="slidenum">
              <a:rPr lang="en-US" smtClean="0"/>
              <a:t>‹#›</a:t>
            </a:fld>
            <a:endParaRPr lang="en-US"/>
          </a:p>
        </p:txBody>
      </p:sp>
    </p:spTree>
    <p:extLst>
      <p:ext uri="{BB962C8B-B14F-4D97-AF65-F5344CB8AC3E}">
        <p14:creationId xmlns:p14="http://schemas.microsoft.com/office/powerpoint/2010/main" val="30884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ucid.app/lucidchart/286a5861-f225-4abf-a354-37e9350843ec/edit?invitationId=inv_b01c4537-6f61-40a3-9132-82f3170697d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8B6859-2B54-465A-B352-3A86D2D088AA}" type="slidenum">
              <a:rPr lang="en-US" smtClean="0"/>
              <a:t>1</a:t>
            </a:fld>
            <a:endParaRPr lang="en-US"/>
          </a:p>
        </p:txBody>
      </p:sp>
    </p:spTree>
    <p:extLst>
      <p:ext uri="{BB962C8B-B14F-4D97-AF65-F5344CB8AC3E}">
        <p14:creationId xmlns:p14="http://schemas.microsoft.com/office/powerpoint/2010/main" val="65334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colleague van Es has introduced an useful framework to guide and measure the development of noticing that draws on existing research.</a:t>
            </a:r>
          </a:p>
        </p:txBody>
      </p:sp>
      <p:sp>
        <p:nvSpPr>
          <p:cNvPr id="4" name="Slide Number Placeholder 3"/>
          <p:cNvSpPr>
            <a:spLocks noGrp="1"/>
          </p:cNvSpPr>
          <p:nvPr>
            <p:ph type="sldNum" sz="quarter" idx="5"/>
          </p:nvPr>
        </p:nvSpPr>
        <p:spPr/>
        <p:txBody>
          <a:bodyPr/>
          <a:lstStyle/>
          <a:p>
            <a:fld id="{9B8B6859-2B54-465A-B352-3A86D2D088AA}" type="slidenum">
              <a:rPr lang="en-US" smtClean="0"/>
              <a:t>10</a:t>
            </a:fld>
            <a:endParaRPr lang="en-US"/>
          </a:p>
        </p:txBody>
      </p:sp>
    </p:spTree>
    <p:extLst>
      <p:ext uri="{BB962C8B-B14F-4D97-AF65-F5344CB8AC3E}">
        <p14:creationId xmlns:p14="http://schemas.microsoft.com/office/powerpoint/2010/main" val="256232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you a flavor of a conversation centered on noticing supported by the use of video</a:t>
            </a:r>
          </a:p>
          <a:p>
            <a:endParaRPr lang="en-US" dirty="0"/>
          </a:p>
          <a:p>
            <a:r>
              <a:rPr lang="en-US" dirty="0"/>
              <a:t>A fourth year K teacher who attended a teacher prep program that highlights the importance of student centered teaching. In these clips she was asked to review excerpts from her first year of teaching and share with me what she noticed. </a:t>
            </a:r>
          </a:p>
          <a:p>
            <a:endParaRPr lang="en-US" dirty="0"/>
          </a:p>
          <a:p>
            <a:r>
              <a:rPr lang="en-US" dirty="0"/>
              <a:t>We can see in action the facets of noticing I have just shared</a:t>
            </a:r>
          </a:p>
        </p:txBody>
      </p:sp>
      <p:sp>
        <p:nvSpPr>
          <p:cNvPr id="4" name="Slide Number Placeholder 3"/>
          <p:cNvSpPr>
            <a:spLocks noGrp="1"/>
          </p:cNvSpPr>
          <p:nvPr>
            <p:ph type="sldNum" sz="quarter" idx="5"/>
          </p:nvPr>
        </p:nvSpPr>
        <p:spPr/>
        <p:txBody>
          <a:bodyPr/>
          <a:lstStyle/>
          <a:p>
            <a:fld id="{9B8B6859-2B54-465A-B352-3A86D2D088AA}" type="slidenum">
              <a:rPr lang="en-US" smtClean="0"/>
              <a:t>11</a:t>
            </a:fld>
            <a:endParaRPr lang="en-US"/>
          </a:p>
        </p:txBody>
      </p:sp>
    </p:spTree>
    <p:extLst>
      <p:ext uri="{BB962C8B-B14F-4D97-AF65-F5344CB8AC3E}">
        <p14:creationId xmlns:p14="http://schemas.microsoft.com/office/powerpoint/2010/main" val="362473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van Es and I have reflected on the use of video to work on noticing for the purpose of improving different teaching tasks. </a:t>
            </a:r>
            <a:endParaRPr lang="en-US" baseline="0" dirty="0"/>
          </a:p>
          <a:p>
            <a:endParaRPr lang="en-US" baseline="0" dirty="0"/>
          </a:p>
          <a:p>
            <a:pPr>
              <a:buFont typeface="Wingdings" panose="05000000000000000000" pitchFamily="2" charset="2"/>
              <a:buNone/>
            </a:pPr>
            <a:endParaRPr lang="en-US" sz="2100" dirty="0"/>
          </a:p>
        </p:txBody>
      </p:sp>
      <p:sp>
        <p:nvSpPr>
          <p:cNvPr id="4" name="Slide Number Placeholder 3"/>
          <p:cNvSpPr>
            <a:spLocks noGrp="1"/>
          </p:cNvSpPr>
          <p:nvPr>
            <p:ph type="sldNum" sz="quarter" idx="10"/>
          </p:nvPr>
        </p:nvSpPr>
        <p:spPr/>
        <p:txBody>
          <a:bodyPr/>
          <a:lstStyle/>
          <a:p>
            <a:fld id="{2671CBE4-9C73-43A6-AB26-1459E56928A3}" type="slidenum">
              <a:rPr lang="en-US" smtClean="0"/>
              <a:t>12</a:t>
            </a:fld>
            <a:endParaRPr lang="en-US"/>
          </a:p>
        </p:txBody>
      </p:sp>
    </p:spTree>
    <p:extLst>
      <p:ext uri="{BB962C8B-B14F-4D97-AF65-F5344CB8AC3E}">
        <p14:creationId xmlns:p14="http://schemas.microsoft.com/office/powerpoint/2010/main" val="354285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E2E2E"/>
                </a:solidFill>
                <a:effectLst/>
                <a:latin typeface="NexusSerif"/>
              </a:rPr>
              <a:t>What do we know about noticing?</a:t>
            </a:r>
          </a:p>
          <a:p>
            <a:endParaRPr lang="en-US" b="0" i="0" dirty="0">
              <a:solidFill>
                <a:srgbClr val="2E2E2E"/>
              </a:solidFill>
              <a:effectLst/>
              <a:latin typeface="NexusSerif"/>
            </a:endParaRPr>
          </a:p>
          <a:p>
            <a:r>
              <a:rPr lang="en-US" b="0" i="0" dirty="0">
                <a:solidFill>
                  <a:srgbClr val="2E2E2E"/>
                </a:solidFill>
                <a:effectLst/>
                <a:latin typeface="NexusSerif"/>
              </a:rPr>
              <a:t>172 empirical papers</a:t>
            </a:r>
          </a:p>
          <a:p>
            <a:r>
              <a:rPr lang="en-US" b="0" i="0" dirty="0">
                <a:solidFill>
                  <a:srgbClr val="2E2E2E"/>
                </a:solidFill>
                <a:effectLst/>
                <a:latin typeface="NexusSerif"/>
              </a:rPr>
              <a:t>103 (53%) of the authors are from North America, 70 (36%) from Europe, 13 (7%) from Asia, 7 (4%) from Oceania, and 2 (1%) from South America. We did not find any articles authored by scholars from Africa.</a:t>
            </a:r>
          </a:p>
          <a:p>
            <a:endParaRPr lang="en-US" b="0" i="0" dirty="0">
              <a:solidFill>
                <a:srgbClr val="2E2E2E"/>
              </a:solidFill>
              <a:effectLst/>
              <a:latin typeface="NexusSerif"/>
            </a:endParaRPr>
          </a:p>
          <a:p>
            <a:r>
              <a:rPr lang="en-US" b="0" i="0" dirty="0">
                <a:solidFill>
                  <a:srgbClr val="2E2E2E"/>
                </a:solidFill>
                <a:effectLst/>
                <a:latin typeface="NexusSerif"/>
              </a:rPr>
              <a:t>empirical research on teacher noticing has proliferated over the past decade, with the majority of studies (i.e., 34 studies) published in 2018. Since our database was created in June 2019, it underestimates the total number of papers published in 2019. Regarding the distribution of studies using the three different research designs, the number of qualitative studies and studies using qualitative and quantitative methods has increased, whereas the number of studies deploying quantitative methods only has not increased since 2015. </a:t>
            </a:r>
          </a:p>
          <a:p>
            <a:endParaRPr lang="en-US" b="0" i="0" dirty="0">
              <a:solidFill>
                <a:srgbClr val="2E2E2E"/>
              </a:solidFill>
              <a:effectLst/>
              <a:latin typeface="NexusSerif"/>
            </a:endParaRPr>
          </a:p>
          <a:p>
            <a:r>
              <a:rPr lang="en-US" b="0" i="0" dirty="0">
                <a:solidFill>
                  <a:srgbClr val="2E2E2E"/>
                </a:solidFill>
                <a:effectLst/>
                <a:latin typeface="NexusSerif"/>
              </a:rPr>
              <a:t>Of the 182 papers selected, 135 referred predominantly to the cognitive-psychological perspective of teacher noticing (74%), 35 (20%) referred predominantly to the socio-cultural perspective of teacher noticing, and only 12 (approximately 6%) referred to both perspectives.</a:t>
            </a:r>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13</a:t>
            </a:fld>
            <a:endParaRPr lang="en-US"/>
          </a:p>
        </p:txBody>
      </p:sp>
    </p:spTree>
    <p:extLst>
      <p:ext uri="{BB962C8B-B14F-4D97-AF65-F5344CB8AC3E}">
        <p14:creationId xmlns:p14="http://schemas.microsoft.com/office/powerpoint/2010/main" val="575986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14</a:t>
            </a:fld>
            <a:endParaRPr lang="en-US"/>
          </a:p>
        </p:txBody>
      </p:sp>
    </p:spTree>
    <p:extLst>
      <p:ext uri="{BB962C8B-B14F-4D97-AF65-F5344CB8AC3E}">
        <p14:creationId xmlns:p14="http://schemas.microsoft.com/office/powerpoint/2010/main" val="1815682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300" dirty="0"/>
              <a:t>Additional notes:</a:t>
            </a:r>
          </a:p>
          <a:p>
            <a:pPr indent="483306"/>
            <a:r>
              <a:rPr lang="en-US" sz="1300" dirty="0">
                <a:solidFill>
                  <a:srgbClr val="000000"/>
                </a:solidFill>
                <a:ea typeface="Calibri" panose="020F0502020204030204" pitchFamily="34" charset="0"/>
              </a:rPr>
              <a:t>Studies with pre-service teachers that inquired about </a:t>
            </a:r>
            <a:r>
              <a:rPr lang="en-US" sz="1300" i="1" dirty="0">
                <a:solidFill>
                  <a:srgbClr val="000000"/>
                </a:solidFill>
                <a:ea typeface="Calibri" panose="020F0502020204030204" pitchFamily="34" charset="0"/>
              </a:rPr>
              <a:t>how</a:t>
            </a:r>
            <a:r>
              <a:rPr lang="en-US" sz="1300" dirty="0">
                <a:solidFill>
                  <a:srgbClr val="000000"/>
                </a:solidFill>
                <a:ea typeface="Calibri" panose="020F0502020204030204" pitchFamily="34" charset="0"/>
              </a:rPr>
              <a:t> an intervention facilitated the development of noticing most frequently employed qualitative approaches (82%, </a:t>
            </a:r>
            <a:r>
              <a:rPr lang="en-US" sz="1300" i="1" dirty="0">
                <a:solidFill>
                  <a:srgbClr val="000000"/>
                </a:solidFill>
                <a:ea typeface="Calibri" panose="020F0502020204030204" pitchFamily="34" charset="0"/>
              </a:rPr>
              <a:t>n </a:t>
            </a:r>
            <a:r>
              <a:rPr lang="en-US" sz="1300" dirty="0">
                <a:solidFill>
                  <a:srgbClr val="000000"/>
                </a:solidFill>
                <a:ea typeface="Calibri" panose="020F0502020204030204" pitchFamily="34" charset="0"/>
              </a:rPr>
              <a:t>= 9), while studies with in-service teachers were about evenly split between qualitative and use of both qualitative and quantitative approaches (qualitative: 43%, n = 3; both approaches: 57%; n = 4). </a:t>
            </a:r>
            <a:endParaRPr lang="en-US" sz="1300" dirty="0">
              <a:ea typeface="Times New Roman" panose="02020603050405020304" pitchFamily="18" charset="0"/>
            </a:endParaRPr>
          </a:p>
          <a:p>
            <a:pPr indent="483306"/>
            <a:r>
              <a:rPr lang="en-US" sz="1300" dirty="0">
                <a:solidFill>
                  <a:srgbClr val="000000"/>
                </a:solidFill>
                <a:ea typeface="Calibri" panose="020F0502020204030204" pitchFamily="34" charset="0"/>
              </a:rPr>
              <a:t>The majority of studies asking about the impact of an intervention (</a:t>
            </a:r>
            <a:r>
              <a:rPr lang="en-US" sz="1300" i="1" dirty="0">
                <a:solidFill>
                  <a:srgbClr val="000000"/>
                </a:solidFill>
                <a:ea typeface="Calibri" panose="020F0502020204030204" pitchFamily="34" charset="0"/>
              </a:rPr>
              <a:t>to what extent</a:t>
            </a:r>
            <a:r>
              <a:rPr lang="en-US" sz="1300" dirty="0">
                <a:solidFill>
                  <a:srgbClr val="000000"/>
                </a:solidFill>
                <a:ea typeface="Calibri" panose="020F0502020204030204" pitchFamily="34" charset="0"/>
              </a:rPr>
              <a:t>) involved pre-service teachers (93%, </a:t>
            </a:r>
            <a:r>
              <a:rPr lang="en-US" sz="1300" i="1" dirty="0">
                <a:solidFill>
                  <a:srgbClr val="000000"/>
                </a:solidFill>
                <a:ea typeface="Calibri" panose="020F0502020204030204" pitchFamily="34" charset="0"/>
              </a:rPr>
              <a:t>n</a:t>
            </a:r>
            <a:r>
              <a:rPr lang="en-US" sz="1300" dirty="0">
                <a:solidFill>
                  <a:srgbClr val="000000"/>
                </a:solidFill>
                <a:ea typeface="Calibri" panose="020F0502020204030204" pitchFamily="34" charset="0"/>
              </a:rPr>
              <a:t> = 14). For pre-service teachers, these studies drew from a range of empirical approaches, most notably using both methods (57%, </a:t>
            </a:r>
            <a:r>
              <a:rPr lang="en-US" sz="1300" i="1" dirty="0">
                <a:solidFill>
                  <a:srgbClr val="000000"/>
                </a:solidFill>
                <a:ea typeface="Calibri" panose="020F0502020204030204" pitchFamily="34" charset="0"/>
              </a:rPr>
              <a:t>n </a:t>
            </a:r>
            <a:r>
              <a:rPr lang="en-US" sz="1300" dirty="0">
                <a:solidFill>
                  <a:srgbClr val="000000"/>
                </a:solidFill>
                <a:ea typeface="Calibri" panose="020F0502020204030204" pitchFamily="34" charset="0"/>
              </a:rPr>
              <a:t>= 8), qualitative (21%, </a:t>
            </a:r>
            <a:r>
              <a:rPr lang="en-US" sz="1300" i="1" dirty="0">
                <a:solidFill>
                  <a:srgbClr val="000000"/>
                </a:solidFill>
                <a:ea typeface="Calibri" panose="020F0502020204030204" pitchFamily="34" charset="0"/>
              </a:rPr>
              <a:t>n </a:t>
            </a:r>
            <a:r>
              <a:rPr lang="en-US" sz="1300" dirty="0">
                <a:solidFill>
                  <a:srgbClr val="000000"/>
                </a:solidFill>
                <a:ea typeface="Calibri" panose="020F0502020204030204" pitchFamily="34" charset="0"/>
              </a:rPr>
              <a:t>= 3), and quantitative (21%, </a:t>
            </a:r>
            <a:r>
              <a:rPr lang="en-US" sz="1300" i="1" dirty="0">
                <a:solidFill>
                  <a:srgbClr val="000000"/>
                </a:solidFill>
                <a:ea typeface="Calibri" panose="020F0502020204030204" pitchFamily="34" charset="0"/>
              </a:rPr>
              <a:t>n </a:t>
            </a:r>
            <a:r>
              <a:rPr lang="en-US" sz="1300" dirty="0">
                <a:solidFill>
                  <a:srgbClr val="000000"/>
                </a:solidFill>
                <a:ea typeface="Calibri" panose="020F0502020204030204" pitchFamily="34" charset="0"/>
              </a:rPr>
              <a:t>= 3). The one study that investigated the extent to which an intervention influenced in-service teachers’ noticing used a qualitative approach.</a:t>
            </a:r>
            <a:endParaRPr lang="en-US" sz="13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F3F4537-B16F-1947-A0EF-DB6AF18B16F7}" type="slidenum">
              <a:rPr lang="en-US" smtClean="0"/>
              <a:t>15</a:t>
            </a:fld>
            <a:endParaRPr lang="en-US"/>
          </a:p>
        </p:txBody>
      </p:sp>
    </p:spTree>
    <p:extLst>
      <p:ext uri="{BB962C8B-B14F-4D97-AF65-F5344CB8AC3E}">
        <p14:creationId xmlns:p14="http://schemas.microsoft.com/office/powerpoint/2010/main" val="104281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8B6859-2B54-465A-B352-3A86D2D088AA}" type="slidenum">
              <a:rPr lang="en-US" smtClean="0"/>
              <a:t>16</a:t>
            </a:fld>
            <a:endParaRPr lang="en-US"/>
          </a:p>
        </p:txBody>
      </p:sp>
    </p:spTree>
    <p:extLst>
      <p:ext uri="{BB962C8B-B14F-4D97-AF65-F5344CB8AC3E}">
        <p14:creationId xmlns:p14="http://schemas.microsoft.com/office/powerpoint/2010/main" val="210582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d55f750d8_0_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d55f750d8_0_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19</a:t>
            </a:fld>
            <a:endParaRPr lang="en-US"/>
          </a:p>
        </p:txBody>
      </p:sp>
    </p:spTree>
    <p:extLst>
      <p:ext uri="{BB962C8B-B14F-4D97-AF65-F5344CB8AC3E}">
        <p14:creationId xmlns:p14="http://schemas.microsoft.com/office/powerpoint/2010/main" val="372388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question: how do we move from a university classroom where the teacher does most of the talking and students sit quietly to a classroom where students are invited to contribute to the construction of knowledge, learn from each other with the teacher as a facilitator and maybe even utilize technology to support their learning?</a:t>
            </a:r>
          </a:p>
          <a:p>
            <a:endParaRPr lang="en-US" dirty="0"/>
          </a:p>
          <a:p>
            <a:r>
              <a:rPr lang="en-US" dirty="0"/>
              <a:t>Today, I am going to make the argument that using video as a tool driven by a strong theoretical and conceptual framework offers promising directions for introducing changes in university classrooms.</a:t>
            </a:r>
          </a:p>
        </p:txBody>
      </p:sp>
      <p:sp>
        <p:nvSpPr>
          <p:cNvPr id="4" name="Slide Number Placeholder 3"/>
          <p:cNvSpPr>
            <a:spLocks noGrp="1"/>
          </p:cNvSpPr>
          <p:nvPr>
            <p:ph type="sldNum" sz="quarter" idx="5"/>
          </p:nvPr>
        </p:nvSpPr>
        <p:spPr/>
        <p:txBody>
          <a:bodyPr/>
          <a:lstStyle/>
          <a:p>
            <a:fld id="{9B8B6859-2B54-465A-B352-3A86D2D088AA}" type="slidenum">
              <a:rPr lang="en-US" smtClean="0"/>
              <a:t>2</a:t>
            </a:fld>
            <a:endParaRPr lang="en-US"/>
          </a:p>
        </p:txBody>
      </p:sp>
    </p:spTree>
    <p:extLst>
      <p:ext uri="{BB962C8B-B14F-4D97-AF65-F5344CB8AC3E}">
        <p14:creationId xmlns:p14="http://schemas.microsoft.com/office/powerpoint/2010/main" val="396103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213ce999c_0_68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213ce999c_0_68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r>
              <a:rPr lang="en" u="sng">
                <a:solidFill>
                  <a:schemeClr val="hlink"/>
                </a:solidFill>
                <a:hlinkClick r:id="rId3"/>
              </a:rPr>
              <a:t>https://lucid.app/lucidchart/286a5861-f225-4abf-a354-37e9350843ec/edit?invitationId=inv_b01c4537-6f61-40a3-9132-82f3170697d6</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d55f750d8_0_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d55f750d8_0_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213ce999c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213ce999c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213ce999c_0_6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213ce999c_0_6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8B6859-2B54-465A-B352-3A86D2D088AA}" type="slidenum">
              <a:rPr lang="en-US" smtClean="0"/>
              <a:t>24</a:t>
            </a:fld>
            <a:endParaRPr lang="en-US"/>
          </a:p>
        </p:txBody>
      </p:sp>
    </p:spTree>
    <p:extLst>
      <p:ext uri="{BB962C8B-B14F-4D97-AF65-F5344CB8AC3E}">
        <p14:creationId xmlns:p14="http://schemas.microsoft.com/office/powerpoint/2010/main" val="628747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d55f750d8_0_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d55f750d8_0_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d55f750d8_0_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d55f750d8_0_2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213ce999c_0_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213ce999c_0_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261c64be3_0_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2261c64be3_0_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29</a:t>
            </a:fld>
            <a:endParaRPr lang="en-US"/>
          </a:p>
        </p:txBody>
      </p:sp>
    </p:spTree>
    <p:extLst>
      <p:ext uri="{BB962C8B-B14F-4D97-AF65-F5344CB8AC3E}">
        <p14:creationId xmlns:p14="http://schemas.microsoft.com/office/powerpoint/2010/main" val="76178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3</a:t>
            </a:fld>
            <a:endParaRPr lang="en-US"/>
          </a:p>
        </p:txBody>
      </p:sp>
    </p:spTree>
    <p:extLst>
      <p:ext uri="{BB962C8B-B14F-4D97-AF65-F5344CB8AC3E}">
        <p14:creationId xmlns:p14="http://schemas.microsoft.com/office/powerpoint/2010/main" val="1733339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8B6859-2B54-465A-B352-3A86D2D088AA}" type="slidenum">
              <a:rPr lang="en-US" smtClean="0"/>
              <a:t>30</a:t>
            </a:fld>
            <a:endParaRPr lang="en-US"/>
          </a:p>
        </p:txBody>
      </p:sp>
    </p:spTree>
    <p:extLst>
      <p:ext uri="{BB962C8B-B14F-4D97-AF65-F5344CB8AC3E}">
        <p14:creationId xmlns:p14="http://schemas.microsoft.com/office/powerpoint/2010/main" val="80389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have discussed the affordances of video for changing teaching</a:t>
            </a:r>
          </a:p>
          <a:p>
            <a:endParaRPr lang="en-US" dirty="0"/>
          </a:p>
          <a:p>
            <a:r>
              <a:rPr lang="en-US" dirty="0"/>
              <a:t>Here are a few that I see as particularly important</a:t>
            </a:r>
          </a:p>
          <a:p>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4</a:t>
            </a:fld>
            <a:endParaRPr lang="en-US"/>
          </a:p>
        </p:txBody>
      </p:sp>
    </p:spTree>
    <p:extLst>
      <p:ext uri="{BB962C8B-B14F-4D97-AF65-F5344CB8AC3E}">
        <p14:creationId xmlns:p14="http://schemas.microsoft.com/office/powerpoint/2010/main" val="393021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and others have also argued that video is jus a tool and we need theoretically driven and structured ways to use video for instructional improvement.</a:t>
            </a:r>
          </a:p>
          <a:p>
            <a:endParaRPr lang="en-US" dirty="0"/>
          </a:p>
          <a:p>
            <a:r>
              <a:rPr lang="en-US" b="0" i="0" dirty="0">
                <a:solidFill>
                  <a:srgbClr val="2B2B2B"/>
                </a:solidFill>
                <a:effectLst/>
                <a:latin typeface="Lato" panose="020F0502020204030203" pitchFamily="34" charset="0"/>
              </a:rPr>
              <a:t>Brouwer (2022) argues that </a:t>
            </a:r>
            <a:r>
              <a:rPr lang="en-US" b="1" i="0" dirty="0">
                <a:solidFill>
                  <a:srgbClr val="2B2B2B"/>
                </a:solidFill>
                <a:effectLst/>
                <a:latin typeface="Lato" panose="020F0502020204030203" pitchFamily="34" charset="0"/>
              </a:rPr>
              <a:t>cognitivist</a:t>
            </a:r>
            <a:r>
              <a:rPr lang="en-US" b="0" i="0" dirty="0">
                <a:solidFill>
                  <a:srgbClr val="2B2B2B"/>
                </a:solidFill>
                <a:effectLst/>
                <a:latin typeface="Lato" panose="020F0502020204030203" pitchFamily="34" charset="0"/>
              </a:rPr>
              <a:t>, </a:t>
            </a:r>
            <a:r>
              <a:rPr lang="en-US" b="1" i="0" dirty="0">
                <a:solidFill>
                  <a:srgbClr val="2B2B2B"/>
                </a:solidFill>
                <a:effectLst/>
                <a:latin typeface="Lato" panose="020F0502020204030203" pitchFamily="34" charset="0"/>
              </a:rPr>
              <a:t>interpretivist</a:t>
            </a:r>
            <a:r>
              <a:rPr lang="en-US" b="0" i="0" dirty="0">
                <a:solidFill>
                  <a:srgbClr val="2B2B2B"/>
                </a:solidFill>
                <a:effectLst/>
                <a:latin typeface="Lato" panose="020F0502020204030203" pitchFamily="34" charset="0"/>
              </a:rPr>
              <a:t>, and </a:t>
            </a:r>
            <a:r>
              <a:rPr lang="en-US" b="1" i="0" dirty="0">
                <a:solidFill>
                  <a:srgbClr val="2B2B2B"/>
                </a:solidFill>
                <a:effectLst/>
                <a:latin typeface="Lato" panose="020F0502020204030203" pitchFamily="34" charset="0"/>
              </a:rPr>
              <a:t>sociocultural</a:t>
            </a:r>
            <a:r>
              <a:rPr lang="en-US" b="0" i="0" dirty="0">
                <a:solidFill>
                  <a:srgbClr val="2B2B2B"/>
                </a:solidFill>
                <a:effectLst/>
                <a:latin typeface="Lato" panose="020F0502020204030203" pitchFamily="34" charset="0"/>
              </a:rPr>
              <a:t> are three major paradigms that guide the study of teacher learning with video.</a:t>
            </a:r>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5</a:t>
            </a:fld>
            <a:endParaRPr lang="en-US"/>
          </a:p>
        </p:txBody>
      </p:sp>
    </p:spTree>
    <p:extLst>
      <p:ext uri="{BB962C8B-B14F-4D97-AF65-F5344CB8AC3E}">
        <p14:creationId xmlns:p14="http://schemas.microsoft.com/office/powerpoint/2010/main" val="137583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I’d like to discuss professional vision as a theoretical lens that has ben proven to be very productive in school settings to understand teacher competence and  introduce changes in teaching </a:t>
            </a:r>
          </a:p>
        </p:txBody>
      </p:sp>
      <p:sp>
        <p:nvSpPr>
          <p:cNvPr id="4" name="Slide Number Placeholder 3"/>
          <p:cNvSpPr>
            <a:spLocks noGrp="1"/>
          </p:cNvSpPr>
          <p:nvPr>
            <p:ph type="sldNum" sz="quarter" idx="5"/>
          </p:nvPr>
        </p:nvSpPr>
        <p:spPr/>
        <p:txBody>
          <a:bodyPr/>
          <a:lstStyle/>
          <a:p>
            <a:fld id="{9B8B6859-2B54-465A-B352-3A86D2D088AA}" type="slidenum">
              <a:rPr lang="en-US" smtClean="0"/>
              <a:t>6</a:t>
            </a:fld>
            <a:endParaRPr lang="en-US"/>
          </a:p>
        </p:txBody>
      </p:sp>
    </p:spTree>
    <p:extLst>
      <p:ext uri="{BB962C8B-B14F-4D97-AF65-F5344CB8AC3E}">
        <p14:creationId xmlns:p14="http://schemas.microsoft.com/office/powerpoint/2010/main" val="172950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find most powerful about the construct of professional vision is that it pushes us to ask questions about the purpose of what we do as teachers in university settings—what we try to achieve in the classroom. Our broader goals, our vision, drive our decisions and what we choose to see. What we highlight about a situation and how we make sense of it. </a:t>
            </a:r>
          </a:p>
          <a:p>
            <a:endParaRPr lang="en-US" dirty="0"/>
          </a:p>
          <a:p>
            <a:r>
              <a:rPr lang="en-US" dirty="0"/>
              <a:t>The opening of borders, the mixing of cultures and ways of being, pushes us to confront the hard questions –who are we here to serve and for what purposes?  How do our classrooms serve the equity goals that should be the foundations of a truly democratic university?</a:t>
            </a:r>
          </a:p>
          <a:p>
            <a:endParaRPr lang="en-US" dirty="0"/>
          </a:p>
          <a:p>
            <a:pPr defTabSz="966612">
              <a:defRPr/>
            </a:pPr>
            <a:r>
              <a:rPr lang="en-US" dirty="0"/>
              <a:t>How do our history and cultural lenses limit what we see and the opportunities for democratic spaces we might create in our university classrooms?</a:t>
            </a:r>
          </a:p>
          <a:p>
            <a:endParaRPr lang="en-US" dirty="0"/>
          </a:p>
          <a:p>
            <a:endParaRPr lang="en-US" dirty="0"/>
          </a:p>
          <a:p>
            <a:r>
              <a:rPr lang="en-US" dirty="0"/>
              <a:t>This vision also drives ways we zoom in ---</a:t>
            </a:r>
          </a:p>
        </p:txBody>
      </p:sp>
      <p:sp>
        <p:nvSpPr>
          <p:cNvPr id="4" name="Slide Number Placeholder 3"/>
          <p:cNvSpPr>
            <a:spLocks noGrp="1"/>
          </p:cNvSpPr>
          <p:nvPr>
            <p:ph type="sldNum" sz="quarter" idx="5"/>
          </p:nvPr>
        </p:nvSpPr>
        <p:spPr/>
        <p:txBody>
          <a:bodyPr/>
          <a:lstStyle/>
          <a:p>
            <a:fld id="{9B8B6859-2B54-465A-B352-3A86D2D088AA}" type="slidenum">
              <a:rPr lang="en-US" smtClean="0"/>
              <a:t>7</a:t>
            </a:fld>
            <a:endParaRPr lang="en-US"/>
          </a:p>
        </p:txBody>
      </p:sp>
    </p:spTree>
    <p:extLst>
      <p:ext uri="{BB962C8B-B14F-4D97-AF65-F5344CB8AC3E}">
        <p14:creationId xmlns:p14="http://schemas.microsoft.com/office/powerpoint/2010/main" val="8324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research conducted in classroom settings has centered on what teachers see during teaching, how they make sense of what they see, and how they decide what to do next—this is the construct of teacher noticing</a:t>
            </a:r>
          </a:p>
        </p:txBody>
      </p:sp>
      <p:sp>
        <p:nvSpPr>
          <p:cNvPr id="4" name="Slide Number Placeholder 3"/>
          <p:cNvSpPr>
            <a:spLocks noGrp="1"/>
          </p:cNvSpPr>
          <p:nvPr>
            <p:ph type="sldNum" sz="quarter" idx="5"/>
          </p:nvPr>
        </p:nvSpPr>
        <p:spPr/>
        <p:txBody>
          <a:bodyPr/>
          <a:lstStyle/>
          <a:p>
            <a:fld id="{9B8B6859-2B54-465A-B352-3A86D2D088AA}" type="slidenum">
              <a:rPr lang="en-US" smtClean="0"/>
              <a:t>8</a:t>
            </a:fld>
            <a:endParaRPr lang="en-US"/>
          </a:p>
        </p:txBody>
      </p:sp>
    </p:spTree>
    <p:extLst>
      <p:ext uri="{BB962C8B-B14F-4D97-AF65-F5344CB8AC3E}">
        <p14:creationId xmlns:p14="http://schemas.microsoft.com/office/powerpoint/2010/main" val="209510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authors have highlighted and examined different facets or components of noticing</a:t>
            </a:r>
          </a:p>
        </p:txBody>
      </p:sp>
      <p:sp>
        <p:nvSpPr>
          <p:cNvPr id="4" name="Slide Number Placeholder 3"/>
          <p:cNvSpPr>
            <a:spLocks noGrp="1"/>
          </p:cNvSpPr>
          <p:nvPr>
            <p:ph type="sldNum" sz="quarter" idx="5"/>
          </p:nvPr>
        </p:nvSpPr>
        <p:spPr/>
        <p:txBody>
          <a:bodyPr/>
          <a:lstStyle/>
          <a:p>
            <a:fld id="{9B8B6859-2B54-465A-B352-3A86D2D088AA}" type="slidenum">
              <a:rPr lang="en-US" smtClean="0"/>
              <a:t>9</a:t>
            </a:fld>
            <a:endParaRPr lang="en-US"/>
          </a:p>
        </p:txBody>
      </p:sp>
    </p:spTree>
    <p:extLst>
      <p:ext uri="{BB962C8B-B14F-4D97-AF65-F5344CB8AC3E}">
        <p14:creationId xmlns:p14="http://schemas.microsoft.com/office/powerpoint/2010/main" val="396263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2CD4-8924-3FD7-C0DE-BD7798F36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88CD09-338B-A02E-203D-4570C5E47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B053CD-6D29-5185-F3E6-40E0B3CE9715}"/>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a:extLst>
              <a:ext uri="{FF2B5EF4-FFF2-40B4-BE49-F238E27FC236}">
                <a16:creationId xmlns:a16="http://schemas.microsoft.com/office/drawing/2014/main" id="{DE56D5B3-7039-817C-D6DE-E26E7BB3E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C96DA-3CCC-8457-9BDB-1665360DAB5C}"/>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119277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7E05-F19D-0F86-AB2D-76591F15B0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67D0F1-0A23-F4E9-B2DE-A30C5AB56F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A1CF0-C877-2F02-F20C-851A4BE49C5A}"/>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a:extLst>
              <a:ext uri="{FF2B5EF4-FFF2-40B4-BE49-F238E27FC236}">
                <a16:creationId xmlns:a16="http://schemas.microsoft.com/office/drawing/2014/main" id="{83020FB8-8487-81B7-F3EE-228D915FC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5C0A2-AE69-0052-00D6-F1C5009E6652}"/>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54622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545F71-C9F0-79C2-0715-F2C0B2E2CE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5635FE-E0E3-00DB-BA79-E3EED27888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EA4E5-EE5E-DDB4-74FF-DAF177566253}"/>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a:extLst>
              <a:ext uri="{FF2B5EF4-FFF2-40B4-BE49-F238E27FC236}">
                <a16:creationId xmlns:a16="http://schemas.microsoft.com/office/drawing/2014/main" id="{34DA8A02-9914-F57B-DC89-410F9BEFF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93BC7-E4A4-1BC2-82BF-9C0EE7276C18}"/>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3471820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138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87203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44742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6148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386B78-CA0A-44C5-BC0C-709022D8D804}"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375821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86B78-CA0A-44C5-BC0C-709022D8D804}" type="datetimeFigureOut">
              <a:rPr lang="en-US" smtClean="0"/>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57237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386B78-CA0A-44C5-BC0C-709022D8D804}" type="datetimeFigureOut">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309142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86B78-CA0A-44C5-BC0C-709022D8D804}" type="datetimeFigureOut">
              <a:rPr lang="en-US" smtClean="0"/>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411617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459B-8C65-BFFB-8FB9-C0C312D39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B5C61-64A7-A1E7-88C4-C64460F8B4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0F152-3D63-BFAA-AE11-A1FB1F7B2189}"/>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a:extLst>
              <a:ext uri="{FF2B5EF4-FFF2-40B4-BE49-F238E27FC236}">
                <a16:creationId xmlns:a16="http://schemas.microsoft.com/office/drawing/2014/main" id="{2D80412A-86C8-156E-5FA2-804909675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A8270-E789-737B-70D0-5803276FDA91}"/>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93917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386B78-CA0A-44C5-BC0C-709022D8D804}"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3742619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386B78-CA0A-44C5-BC0C-709022D8D804}"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041839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081088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986763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08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7544-F770-FBCE-D1CF-4432A19DB8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74BF87-7032-234C-B175-567A06EEB8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A127C4-DFD9-EC19-2141-64739CB61E90}"/>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5" name="Footer Placeholder 4">
            <a:extLst>
              <a:ext uri="{FF2B5EF4-FFF2-40B4-BE49-F238E27FC236}">
                <a16:creationId xmlns:a16="http://schemas.microsoft.com/office/drawing/2014/main" id="{34D1716F-801D-99F0-F392-D4F69F189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AC1DE-248E-BE6A-EFDC-93C30EE34A1E}"/>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368926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B128-8E88-E560-B531-A25E3FB3D6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7EA2F-30B0-7773-C430-C8938450B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8223CA-103D-FA40-5A6A-8C09420DF0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A5AD0-007C-8821-AB67-649C0BDAEDE2}"/>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6" name="Footer Placeholder 5">
            <a:extLst>
              <a:ext uri="{FF2B5EF4-FFF2-40B4-BE49-F238E27FC236}">
                <a16:creationId xmlns:a16="http://schemas.microsoft.com/office/drawing/2014/main" id="{F900CAE8-550D-EA91-2872-FF923811F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58258-1C17-3DFF-476E-DD28A1D552B7}"/>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381945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0505-D9C0-49B9-9767-1664290A0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765B4F-BDB7-ADEF-3498-AFCC9CC3C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F5354-0119-C169-B2F4-03042376C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52D8DE-A854-4EC6-11D8-5AC8D5B42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A2068-63B7-AB5C-385E-138A6290D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E7D2EF-80A6-0704-CEA0-63541FCD08D8}"/>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8" name="Footer Placeholder 7">
            <a:extLst>
              <a:ext uri="{FF2B5EF4-FFF2-40B4-BE49-F238E27FC236}">
                <a16:creationId xmlns:a16="http://schemas.microsoft.com/office/drawing/2014/main" id="{7B9F4833-93B5-EBA4-8772-BB84480813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22A3CA-DF17-FA7D-740F-F3934E7A6F1A}"/>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25368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C0A6-555F-8F9E-A85D-30FCFDE391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3337E8-90CE-2F60-698C-B95A3DC49144}"/>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4" name="Footer Placeholder 3">
            <a:extLst>
              <a:ext uri="{FF2B5EF4-FFF2-40B4-BE49-F238E27FC236}">
                <a16:creationId xmlns:a16="http://schemas.microsoft.com/office/drawing/2014/main" id="{23AF803C-FE37-5697-A238-AC15F2296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D99855-05EE-B020-11EA-CE91E9846E97}"/>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3545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4B778-58D4-C3DF-0F2E-38DB666066D9}"/>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3" name="Footer Placeholder 2">
            <a:extLst>
              <a:ext uri="{FF2B5EF4-FFF2-40B4-BE49-F238E27FC236}">
                <a16:creationId xmlns:a16="http://schemas.microsoft.com/office/drawing/2014/main" id="{FF9E27F8-BA52-2B3B-8499-56063DB20F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604248-B623-05A3-59F8-D2579EA0A654}"/>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78711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8B08-603A-89A4-19DB-455A740F9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188F5-2BBA-2F9E-79F5-9285E22DC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47382-4D1A-1803-A852-275671810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E09F8-7C2E-30F9-CC0B-42C9B89BEB9E}"/>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6" name="Footer Placeholder 5">
            <a:extLst>
              <a:ext uri="{FF2B5EF4-FFF2-40B4-BE49-F238E27FC236}">
                <a16:creationId xmlns:a16="http://schemas.microsoft.com/office/drawing/2014/main" id="{AFE62365-978E-C4C7-C111-9689D4A4D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EBAC2-35D8-93A2-0DE7-E35803D7E505}"/>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216659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CECD-0DAE-B7CF-A651-70AFB8EDE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6FFD43-2AA0-4348-3032-8ACFC66A7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6913A0-9E61-C38B-19B8-91945B963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CFE1F0-6ECE-EF3E-18A7-D4B84DF4B3AB}"/>
              </a:ext>
            </a:extLst>
          </p:cNvPr>
          <p:cNvSpPr>
            <a:spLocks noGrp="1"/>
          </p:cNvSpPr>
          <p:nvPr>
            <p:ph type="dt" sz="half" idx="10"/>
          </p:nvPr>
        </p:nvSpPr>
        <p:spPr/>
        <p:txBody>
          <a:bodyPr/>
          <a:lstStyle/>
          <a:p>
            <a:fld id="{B0386B78-CA0A-44C5-BC0C-709022D8D804}" type="datetimeFigureOut">
              <a:rPr lang="en-US" smtClean="0"/>
              <a:t>8/26/2022</a:t>
            </a:fld>
            <a:endParaRPr lang="en-US"/>
          </a:p>
        </p:txBody>
      </p:sp>
      <p:sp>
        <p:nvSpPr>
          <p:cNvPr id="6" name="Footer Placeholder 5">
            <a:extLst>
              <a:ext uri="{FF2B5EF4-FFF2-40B4-BE49-F238E27FC236}">
                <a16:creationId xmlns:a16="http://schemas.microsoft.com/office/drawing/2014/main" id="{37631060-0FA9-CA76-395F-B5227C913F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7592E-027A-5C63-505F-F9E9741831D3}"/>
              </a:ext>
            </a:extLst>
          </p:cNvPr>
          <p:cNvSpPr>
            <a:spLocks noGrp="1"/>
          </p:cNvSpPr>
          <p:nvPr>
            <p:ph type="sldNum" sz="quarter" idx="12"/>
          </p:nvPr>
        </p:nvSpPr>
        <p:spPr/>
        <p:txBody>
          <a:bodyPr/>
          <a:lstStyle/>
          <a:p>
            <a:fld id="{DDE936D2-D65E-456B-BCE2-3331BACD36F5}" type="slidenum">
              <a:rPr lang="en-US" smtClean="0"/>
              <a:t>‹#›</a:t>
            </a:fld>
            <a:endParaRPr lang="en-US"/>
          </a:p>
        </p:txBody>
      </p:sp>
    </p:spTree>
    <p:extLst>
      <p:ext uri="{BB962C8B-B14F-4D97-AF65-F5344CB8AC3E}">
        <p14:creationId xmlns:p14="http://schemas.microsoft.com/office/powerpoint/2010/main" val="97236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6C1E5-CD04-F784-627D-8197C2513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846C4-E197-CBEE-536C-8F9AB7612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0D9C8-5929-9F46-A588-E0B996F9A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86B78-CA0A-44C5-BC0C-709022D8D804}" type="datetimeFigureOut">
              <a:rPr lang="en-US" smtClean="0"/>
              <a:t>8/26/2022</a:t>
            </a:fld>
            <a:endParaRPr lang="en-US"/>
          </a:p>
        </p:txBody>
      </p:sp>
      <p:sp>
        <p:nvSpPr>
          <p:cNvPr id="5" name="Footer Placeholder 4">
            <a:extLst>
              <a:ext uri="{FF2B5EF4-FFF2-40B4-BE49-F238E27FC236}">
                <a16:creationId xmlns:a16="http://schemas.microsoft.com/office/drawing/2014/main" id="{8AB21BAC-3E15-A35E-0B35-996C5F475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7AC541-CD0A-A118-2CBE-DED7EBA89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936D2-D65E-456B-BCE2-3331BACD36F5}" type="slidenum">
              <a:rPr lang="en-US" smtClean="0"/>
              <a:t>‹#›</a:t>
            </a:fld>
            <a:endParaRPr lang="en-US"/>
          </a:p>
        </p:txBody>
      </p:sp>
    </p:spTree>
    <p:extLst>
      <p:ext uri="{BB962C8B-B14F-4D97-AF65-F5344CB8AC3E}">
        <p14:creationId xmlns:p14="http://schemas.microsoft.com/office/powerpoint/2010/main" val="216432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86B78-CA0A-44C5-BC0C-709022D8D804}" type="datetimeFigureOut">
              <a:rPr lang="en-US" smtClean="0"/>
              <a:t>8/26/2022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936D2-D65E-456B-BCE2-3331BACD36F5}" type="slidenum">
              <a:rPr lang="en-US" smtClean="0"/>
              <a:t>‹#›</a:t>
            </a:fld>
            <a:endParaRPr lang="en-US"/>
          </a:p>
        </p:txBody>
      </p:sp>
    </p:spTree>
    <p:extLst>
      <p:ext uri="{BB962C8B-B14F-4D97-AF65-F5344CB8AC3E}">
        <p14:creationId xmlns:p14="http://schemas.microsoft.com/office/powerpoint/2010/main" val="42141271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16/j.edurev.2022.10045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edurev.2022.10045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2.sv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g"/><Relationship Id="rId7"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theconversation.com/ranking-universities-on-excellent-teaching-will-be-better-for-everyone-44256" TargetMode="External"/><Relationship Id="rId5" Type="http://schemas.openxmlformats.org/officeDocument/2006/relationships/image" Target="../media/image4.jpg"/><Relationship Id="rId4" Type="http://schemas.openxmlformats.org/officeDocument/2006/relationships/hyperlink" Target="https://cft.vanderbilt.edu/guides-sub-pages/learning-spac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r.santagata@uci.edu" TargetMode="External"/><Relationship Id="rId7"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hyperlink" Target="https://faculty.sites.uci.edu/videoresearch/" TargetMode="External"/><Relationship Id="rId4" Type="http://schemas.openxmlformats.org/officeDocument/2006/relationships/hyperlink" Target="https://crt.education.uci.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hyperlink" Target="https://faculty.sites.uci.edu/videore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lydia-arnold.com/2019/09/12/cardiff-university-learning-and-teaching-conference-slides-unlocking-the-power-of-authentic-assessment-ltcu2019/"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E68074-816B-7540-ABBD-3E36A8399ABE}"/>
              </a:ext>
            </a:extLst>
          </p:cNvPr>
          <p:cNvSpPr/>
          <p:nvPr/>
        </p:nvSpPr>
        <p:spPr>
          <a:xfrm>
            <a:off x="0" y="0"/>
            <a:ext cx="12192000" cy="6858000"/>
          </a:xfrm>
          <a:prstGeom prst="rect">
            <a:avLst/>
          </a:prstGeom>
          <a:solidFill>
            <a:srgbClr val="284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Arial" panose="020B0604020202020204" pitchFamily="34" charset="0"/>
            </a:endParaRPr>
          </a:p>
        </p:txBody>
      </p:sp>
      <p:sp>
        <p:nvSpPr>
          <p:cNvPr id="9" name="TextBox 8">
            <a:extLst>
              <a:ext uri="{FF2B5EF4-FFF2-40B4-BE49-F238E27FC236}">
                <a16:creationId xmlns:a16="http://schemas.microsoft.com/office/drawing/2014/main" id="{7DE61E13-6873-944B-9FB8-F71D5CA7FBDD}"/>
              </a:ext>
            </a:extLst>
          </p:cNvPr>
          <p:cNvSpPr txBox="1"/>
          <p:nvPr/>
        </p:nvSpPr>
        <p:spPr>
          <a:xfrm>
            <a:off x="483919" y="3333252"/>
            <a:ext cx="10856628" cy="1015663"/>
          </a:xfrm>
          <a:prstGeom prst="rect">
            <a:avLst/>
          </a:prstGeom>
          <a:noFill/>
        </p:spPr>
        <p:txBody>
          <a:bodyPr wrap="square" rtlCol="0" anchor="b">
            <a:spAutoFit/>
          </a:bodyPr>
          <a:lstStyle/>
          <a:p>
            <a:r>
              <a:rPr lang="en-US" sz="6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Zooming in and zooming out</a:t>
            </a:r>
            <a:endParaRPr lang="en-US" sz="6000" b="1" dirty="0">
              <a:solidFill>
                <a:schemeClr val="accent4"/>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2DAC50-B83E-364A-8F17-59804B5CCF9E}"/>
              </a:ext>
            </a:extLst>
          </p:cNvPr>
          <p:cNvSpPr txBox="1"/>
          <p:nvPr/>
        </p:nvSpPr>
        <p:spPr>
          <a:xfrm>
            <a:off x="483920" y="4348914"/>
            <a:ext cx="11112836" cy="1631216"/>
          </a:xfrm>
          <a:prstGeom prst="rect">
            <a:avLst/>
          </a:prstGeom>
          <a:noFill/>
        </p:spPr>
        <p:txBody>
          <a:bodyPr wrap="square" rtlCol="0" anchor="t">
            <a:spAutoFit/>
          </a:bodyPr>
          <a:lstStyle/>
          <a:p>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U</a:t>
            </a: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 video to develop a new vision for university teaching</a:t>
            </a: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Calibri" panose="020F0502020204030204" pitchFamily="34" charset="0"/>
                <a:cs typeface="Times New Roman" panose="02020603050405020304" pitchFamily="18" charset="0"/>
              </a:rPr>
              <a:t>Rossella Santagata </a:t>
            </a:r>
            <a:endParaRPr lang="en-US" sz="3200" dirty="0">
              <a:solidFill>
                <a:schemeClr val="bg1"/>
              </a:solidFill>
              <a:latin typeface="Arial" panose="020B0604020202020204" pitchFamily="34" charset="0"/>
              <a:cs typeface="Arial" panose="020B06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53C6ABE4-2685-F44B-900D-7AA15452EF13}"/>
              </a:ext>
            </a:extLst>
          </p:cNvPr>
          <p:cNvPicPr>
            <a:picLocks noChangeAspect="1"/>
          </p:cNvPicPr>
          <p:nvPr/>
        </p:nvPicPr>
        <p:blipFill>
          <a:blip r:embed="rId3"/>
          <a:stretch>
            <a:fillRect/>
          </a:stretch>
        </p:blipFill>
        <p:spPr>
          <a:xfrm>
            <a:off x="5292" y="0"/>
            <a:ext cx="12181417" cy="1682750"/>
          </a:xfrm>
          <a:prstGeom prst="rect">
            <a:avLst/>
          </a:prstGeom>
        </p:spPr>
      </p:pic>
      <p:pic>
        <p:nvPicPr>
          <p:cNvPr id="14" name="Picture 13">
            <a:extLst>
              <a:ext uri="{FF2B5EF4-FFF2-40B4-BE49-F238E27FC236}">
                <a16:creationId xmlns:a16="http://schemas.microsoft.com/office/drawing/2014/main" id="{7AE50F6F-BF86-954D-94DB-B56308AA8CFF}"/>
              </a:ext>
            </a:extLst>
          </p:cNvPr>
          <p:cNvPicPr>
            <a:picLocks noChangeAspect="1"/>
          </p:cNvPicPr>
          <p:nvPr/>
        </p:nvPicPr>
        <p:blipFill>
          <a:blip r:embed="rId4"/>
          <a:srcRect/>
          <a:stretch/>
        </p:blipFill>
        <p:spPr>
          <a:xfrm>
            <a:off x="8455877" y="528823"/>
            <a:ext cx="3058583" cy="476250"/>
          </a:xfrm>
          <a:prstGeom prst="rect">
            <a:avLst/>
          </a:prstGeom>
          <a:effectLst>
            <a:outerShdw blurRad="50800" dist="63500" dir="2700000" algn="tl" rotWithShape="0">
              <a:prstClr val="black">
                <a:alpha val="20000"/>
              </a:prstClr>
            </a:outerShdw>
          </a:effectLst>
        </p:spPr>
      </p:pic>
    </p:spTree>
    <p:extLst>
      <p:ext uri="{BB962C8B-B14F-4D97-AF65-F5344CB8AC3E}">
        <p14:creationId xmlns:p14="http://schemas.microsoft.com/office/powerpoint/2010/main" val="187013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7976"/>
          </a:xfrm>
        </p:spPr>
        <p:txBody>
          <a:bodyPr>
            <a:normAutofit/>
          </a:bodyPr>
          <a:lstStyle/>
          <a:p>
            <a:r>
              <a:rPr lang="en-US" sz="4200" b="1" dirty="0"/>
              <a:t>Framework for Learning to Notice </a:t>
            </a:r>
            <a:r>
              <a:rPr lang="en-US" sz="4200" dirty="0"/>
              <a:t>(van Es, 2010)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2365979"/>
              </p:ext>
            </p:extLst>
          </p:nvPr>
        </p:nvGraphicFramePr>
        <p:xfrm>
          <a:off x="838198" y="2055813"/>
          <a:ext cx="10515599" cy="4767553"/>
        </p:xfrm>
        <a:graphic>
          <a:graphicData uri="http://schemas.openxmlformats.org/drawingml/2006/table">
            <a:tbl>
              <a:tblPr firstRow="1" bandRow="1">
                <a:tableStyleId>{5C22544A-7EE6-4342-B048-85BDC9FD1C3A}</a:tableStyleId>
              </a:tblPr>
              <a:tblGrid>
                <a:gridCol w="1216750">
                  <a:extLst>
                    <a:ext uri="{9D8B030D-6E8A-4147-A177-3AD203B41FA5}">
                      <a16:colId xmlns:a16="http://schemas.microsoft.com/office/drawing/2014/main" val="3518081320"/>
                    </a:ext>
                  </a:extLst>
                </a:gridCol>
                <a:gridCol w="1680028">
                  <a:extLst>
                    <a:ext uri="{9D8B030D-6E8A-4147-A177-3AD203B41FA5}">
                      <a16:colId xmlns:a16="http://schemas.microsoft.com/office/drawing/2014/main" val="2569039857"/>
                    </a:ext>
                  </a:extLst>
                </a:gridCol>
                <a:gridCol w="2055549">
                  <a:extLst>
                    <a:ext uri="{9D8B030D-6E8A-4147-A177-3AD203B41FA5}">
                      <a16:colId xmlns:a16="http://schemas.microsoft.com/office/drawing/2014/main" val="2286337679"/>
                    </a:ext>
                  </a:extLst>
                </a:gridCol>
                <a:gridCol w="2273951">
                  <a:extLst>
                    <a:ext uri="{9D8B030D-6E8A-4147-A177-3AD203B41FA5}">
                      <a16:colId xmlns:a16="http://schemas.microsoft.com/office/drawing/2014/main" val="4078529754"/>
                    </a:ext>
                  </a:extLst>
                </a:gridCol>
                <a:gridCol w="3289321">
                  <a:extLst>
                    <a:ext uri="{9D8B030D-6E8A-4147-A177-3AD203B41FA5}">
                      <a16:colId xmlns:a16="http://schemas.microsoft.com/office/drawing/2014/main" val="1788511948"/>
                    </a:ext>
                  </a:extLst>
                </a:gridCol>
              </a:tblGrid>
              <a:tr h="420603">
                <a:tc>
                  <a:txBody>
                    <a:bodyPr/>
                    <a:lstStyle/>
                    <a:p>
                      <a:r>
                        <a:rPr lang="en-US" sz="1700"/>
                        <a:t>LEVELS</a:t>
                      </a:r>
                    </a:p>
                  </a:txBody>
                  <a:tcPr marL="65596" marR="65596" marT="32798" marB="32798"/>
                </a:tc>
                <a:tc>
                  <a:txBody>
                    <a:bodyPr/>
                    <a:lstStyle/>
                    <a:p>
                      <a:r>
                        <a:rPr lang="en-US" sz="1700"/>
                        <a:t>1. Baseline</a:t>
                      </a:r>
                    </a:p>
                  </a:txBody>
                  <a:tcPr marL="65596" marR="65596" marT="32798" marB="32798"/>
                </a:tc>
                <a:tc>
                  <a:txBody>
                    <a:bodyPr/>
                    <a:lstStyle/>
                    <a:p>
                      <a:r>
                        <a:rPr lang="en-US" sz="1700"/>
                        <a:t>2. Mixed</a:t>
                      </a:r>
                    </a:p>
                  </a:txBody>
                  <a:tcPr marL="65596" marR="65596" marT="32798" marB="32798"/>
                </a:tc>
                <a:tc>
                  <a:txBody>
                    <a:bodyPr/>
                    <a:lstStyle/>
                    <a:p>
                      <a:r>
                        <a:rPr lang="en-US" sz="1700"/>
                        <a:t>3. Focused</a:t>
                      </a:r>
                    </a:p>
                  </a:txBody>
                  <a:tcPr marL="65596" marR="65596" marT="32798" marB="32798"/>
                </a:tc>
                <a:tc>
                  <a:txBody>
                    <a:bodyPr/>
                    <a:lstStyle/>
                    <a:p>
                      <a:r>
                        <a:rPr lang="en-US" sz="1700"/>
                        <a:t>4. Extended</a:t>
                      </a:r>
                    </a:p>
                  </a:txBody>
                  <a:tcPr marL="65596" marR="65596" marT="32798" marB="32798"/>
                </a:tc>
                <a:extLst>
                  <a:ext uri="{0D108BD9-81ED-4DB2-BD59-A6C34878D82A}">
                    <a16:rowId xmlns:a16="http://schemas.microsoft.com/office/drawing/2014/main" val="140591478"/>
                  </a:ext>
                </a:extLst>
              </a:tr>
              <a:tr h="1355274">
                <a:tc>
                  <a:txBody>
                    <a:bodyPr/>
                    <a:lstStyle/>
                    <a:p>
                      <a:r>
                        <a:rPr lang="en-US" sz="1700" b="1" i="1"/>
                        <a:t>What </a:t>
                      </a:r>
                      <a:r>
                        <a:rPr lang="en-US" sz="1700" b="1"/>
                        <a:t>teachers notice?</a:t>
                      </a:r>
                    </a:p>
                  </a:txBody>
                  <a:tcPr marL="65596" marR="65596" marT="32798" marB="32798"/>
                </a:tc>
                <a:tc>
                  <a:txBody>
                    <a:bodyPr/>
                    <a:lstStyle/>
                    <a:p>
                      <a:r>
                        <a:rPr lang="en-US" sz="1600" dirty="0"/>
                        <a:t>Whole class environment, behavior</a:t>
                      </a:r>
                    </a:p>
                  </a:txBody>
                  <a:tcPr marL="65596" marR="65596" marT="32798" marB="32798"/>
                </a:tc>
                <a:tc>
                  <a:txBody>
                    <a:bodyPr/>
                    <a:lstStyle/>
                    <a:p>
                      <a:r>
                        <a:rPr lang="en-US" sz="1600" dirty="0"/>
                        <a:t>Teacher pedagogy</a:t>
                      </a:r>
                    </a:p>
                  </a:txBody>
                  <a:tcPr marL="65596" marR="65596" marT="32798" marB="32798"/>
                </a:tc>
                <a:tc>
                  <a:txBody>
                    <a:bodyPr/>
                    <a:lstStyle/>
                    <a:p>
                      <a:r>
                        <a:rPr lang="en-US" sz="1600" dirty="0"/>
                        <a:t>Particular students’ thinking</a:t>
                      </a:r>
                    </a:p>
                  </a:txBody>
                  <a:tcPr marL="65596" marR="65596" marT="32798" marB="32798"/>
                </a:tc>
                <a:tc>
                  <a:txBody>
                    <a:bodyPr/>
                    <a:lstStyle/>
                    <a:p>
                      <a:r>
                        <a:rPr lang="en-US" sz="1600"/>
                        <a:t>Particular students’ thinking and relationship between teaching and student thinking</a:t>
                      </a:r>
                    </a:p>
                  </a:txBody>
                  <a:tcPr marL="65596" marR="65596" marT="32798" marB="32798"/>
                </a:tc>
                <a:extLst>
                  <a:ext uri="{0D108BD9-81ED-4DB2-BD59-A6C34878D82A}">
                    <a16:rowId xmlns:a16="http://schemas.microsoft.com/office/drawing/2014/main" val="3532474268"/>
                  </a:ext>
                </a:extLst>
              </a:tr>
              <a:tr h="2913058">
                <a:tc>
                  <a:txBody>
                    <a:bodyPr/>
                    <a:lstStyle/>
                    <a:p>
                      <a:r>
                        <a:rPr lang="en-US" sz="1700" b="1" i="1" dirty="0"/>
                        <a:t>How</a:t>
                      </a:r>
                      <a:r>
                        <a:rPr lang="en-US" sz="1700" b="1" dirty="0"/>
                        <a:t> teachers notice?</a:t>
                      </a:r>
                    </a:p>
                  </a:txBody>
                  <a:tcPr marL="65596" marR="65596" marT="32798" marB="32798"/>
                </a:tc>
                <a:tc>
                  <a:txBody>
                    <a:bodyPr/>
                    <a:lstStyle/>
                    <a:p>
                      <a:r>
                        <a:rPr lang="en-US" sz="1600"/>
                        <a:t>General impressions</a:t>
                      </a:r>
                    </a:p>
                    <a:p>
                      <a:endParaRPr lang="en-US" sz="1600"/>
                    </a:p>
                    <a:p>
                      <a:r>
                        <a:rPr lang="en-US" sz="1600"/>
                        <a:t>Descriptive and evaluative comments</a:t>
                      </a:r>
                    </a:p>
                    <a:p>
                      <a:endParaRPr lang="en-US" sz="1600"/>
                    </a:p>
                    <a:p>
                      <a:r>
                        <a:rPr lang="en-US" sz="1600"/>
                        <a:t>No evidence</a:t>
                      </a:r>
                    </a:p>
                  </a:txBody>
                  <a:tcPr marL="65596" marR="65596" marT="32798" marB="32798"/>
                </a:tc>
                <a:tc>
                  <a:txBody>
                    <a:bodyPr/>
                    <a:lstStyle/>
                    <a:p>
                      <a:r>
                        <a:rPr lang="en-US" sz="1600"/>
                        <a:t>Highlights noteworthy events</a:t>
                      </a:r>
                    </a:p>
                    <a:p>
                      <a:endParaRPr lang="en-US" sz="1600"/>
                    </a:p>
                    <a:p>
                      <a:r>
                        <a:rPr lang="en-US" sz="1600"/>
                        <a:t>Evaluative with some interpretative</a:t>
                      </a:r>
                    </a:p>
                    <a:p>
                      <a:endParaRPr lang="en-US" sz="1600"/>
                    </a:p>
                    <a:p>
                      <a:r>
                        <a:rPr lang="en-US" sz="1600"/>
                        <a:t>Begins to refer to specific events and interactions</a:t>
                      </a:r>
                    </a:p>
                  </a:txBody>
                  <a:tcPr marL="65596" marR="65596" marT="32798" marB="32798"/>
                </a:tc>
                <a:tc>
                  <a:txBody>
                    <a:bodyPr/>
                    <a:lstStyle/>
                    <a:p>
                      <a:r>
                        <a:rPr lang="en-US" sz="1600" dirty="0"/>
                        <a:t>Highlights noteworthy events</a:t>
                      </a:r>
                    </a:p>
                    <a:p>
                      <a:endParaRPr lang="en-US" sz="1600" dirty="0"/>
                    </a:p>
                    <a:p>
                      <a:r>
                        <a:rPr lang="en-US" sz="1600" dirty="0"/>
                        <a:t>Interpretative comments</a:t>
                      </a:r>
                    </a:p>
                    <a:p>
                      <a:endParaRPr lang="en-US" sz="1600" dirty="0"/>
                    </a:p>
                    <a:p>
                      <a:endParaRPr lang="en-US" sz="1600" dirty="0"/>
                    </a:p>
                    <a:p>
                      <a:r>
                        <a:rPr lang="en-US" sz="1600" dirty="0"/>
                        <a:t>Elaborates on specific</a:t>
                      </a:r>
                      <a:r>
                        <a:rPr lang="en-US" sz="1600" baseline="0" dirty="0"/>
                        <a:t> events and interactions</a:t>
                      </a:r>
                      <a:endParaRPr lang="en-US" sz="1600" dirty="0"/>
                    </a:p>
                  </a:txBody>
                  <a:tcPr marL="65596" marR="65596" marT="32798" marB="32798"/>
                </a:tc>
                <a:tc>
                  <a:txBody>
                    <a:bodyPr/>
                    <a:lstStyle/>
                    <a:p>
                      <a:r>
                        <a:rPr lang="en-US" sz="1600" dirty="0"/>
                        <a:t>Highlights noteworthy events</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Interpretative comments</a:t>
                      </a:r>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Elaborates on specific</a:t>
                      </a:r>
                      <a:r>
                        <a:rPr lang="en-US" sz="1600" baseline="0" dirty="0"/>
                        <a:t> events and interactions</a:t>
                      </a:r>
                      <a:endParaRPr lang="en-US" sz="1600" dirty="0"/>
                    </a:p>
                    <a:p>
                      <a:endParaRPr lang="en-US" sz="1600" dirty="0"/>
                    </a:p>
                    <a:p>
                      <a:r>
                        <a:rPr lang="en-US" sz="1600" dirty="0"/>
                        <a:t>Connections to principles of learning and proposes alternative pedagogical solutions</a:t>
                      </a:r>
                    </a:p>
                  </a:txBody>
                  <a:tcPr marL="65596" marR="65596" marT="32798" marB="32798"/>
                </a:tc>
                <a:extLst>
                  <a:ext uri="{0D108BD9-81ED-4DB2-BD59-A6C34878D82A}">
                    <a16:rowId xmlns:a16="http://schemas.microsoft.com/office/drawing/2014/main" val="1175241988"/>
                  </a:ext>
                </a:extLst>
              </a:tr>
            </a:tbl>
          </a:graphicData>
        </a:graphic>
      </p:graphicFrame>
    </p:spTree>
    <p:extLst>
      <p:ext uri="{BB962C8B-B14F-4D97-AF65-F5344CB8AC3E}">
        <p14:creationId xmlns:p14="http://schemas.microsoft.com/office/powerpoint/2010/main" val="165048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739E5C-6337-7B95-47EB-C42BBD1BD0EC}"/>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5400" b="1" dirty="0"/>
              <a:t>Unpacking Noticing</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8">
            <a:extLst>
              <a:ext uri="{FF2B5EF4-FFF2-40B4-BE49-F238E27FC236}">
                <a16:creationId xmlns:a16="http://schemas.microsoft.com/office/drawing/2014/main" id="{395B6A76-1090-2B54-E1C3-017D28BD9393}"/>
              </a:ext>
            </a:extLst>
          </p:cNvPr>
          <p:cNvPicPr>
            <a:picLocks noChangeAspect="1"/>
          </p:cNvPicPr>
          <p:nvPr/>
        </p:nvPicPr>
        <p:blipFill>
          <a:blip r:embed="rId3"/>
          <a:stretch>
            <a:fillRect/>
          </a:stretch>
        </p:blipFill>
        <p:spPr>
          <a:xfrm>
            <a:off x="-1" y="6341594"/>
            <a:ext cx="12192001" cy="577317"/>
          </a:xfrm>
          <a:prstGeom prst="rect">
            <a:avLst/>
          </a:prstGeom>
        </p:spPr>
      </p:pic>
      <p:sp>
        <p:nvSpPr>
          <p:cNvPr id="6" name="Content Placeholder 5">
            <a:extLst>
              <a:ext uri="{FF2B5EF4-FFF2-40B4-BE49-F238E27FC236}">
                <a16:creationId xmlns:a16="http://schemas.microsoft.com/office/drawing/2014/main" id="{7EE35B39-8E40-D2E4-717B-208F98A2EBE9}"/>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51622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90" y="449715"/>
            <a:ext cx="11453447" cy="1172308"/>
          </a:xfrm>
        </p:spPr>
        <p:txBody>
          <a:bodyPr>
            <a:normAutofit/>
          </a:bodyPr>
          <a:lstStyle/>
          <a:p>
            <a:pPr algn="ctr"/>
            <a:r>
              <a:rPr lang="en-US" sz="3200" b="1" dirty="0"/>
              <a:t>How Might Video be Used to Support Noticing Competencies?</a:t>
            </a:r>
            <a:br>
              <a:rPr lang="en-US" sz="2800" b="1" dirty="0"/>
            </a:br>
            <a:r>
              <a:rPr lang="en-US" sz="2400" dirty="0"/>
              <a:t>(van Es &amp; Santagata, 2017)</a:t>
            </a:r>
          </a:p>
        </p:txBody>
      </p:sp>
      <p:sp>
        <p:nvSpPr>
          <p:cNvPr id="3" name="Content Placeholder 2"/>
          <p:cNvSpPr>
            <a:spLocks noGrp="1"/>
          </p:cNvSpPr>
          <p:nvPr>
            <p:ph idx="1"/>
          </p:nvPr>
        </p:nvSpPr>
        <p:spPr>
          <a:xfrm>
            <a:off x="402390" y="1171042"/>
            <a:ext cx="10641972" cy="4709179"/>
          </a:xfrm>
        </p:spPr>
        <p:txBody>
          <a:bodyPr>
            <a:normAutofit/>
          </a:bodyPr>
          <a:lstStyle/>
          <a:p>
            <a:pPr>
              <a:buFont typeface="Wingdings" panose="05000000000000000000" pitchFamily="2" charset="2"/>
              <a:buChar char="§"/>
            </a:pPr>
            <a:r>
              <a:rPr lang="en-US" b="1" dirty="0"/>
              <a:t>Planning</a:t>
            </a:r>
          </a:p>
          <a:p>
            <a:pPr lvl="1">
              <a:buFont typeface="Wingdings" panose="05000000000000000000" pitchFamily="2" charset="2"/>
              <a:buChar char="§"/>
            </a:pPr>
            <a:r>
              <a:rPr lang="en-US" dirty="0"/>
              <a:t>To learn to attend to the details of student thinking and integrate that knowledge into the lesson plan</a:t>
            </a:r>
          </a:p>
          <a:p>
            <a:pPr lvl="1">
              <a:buFont typeface="Wingdings" panose="05000000000000000000" pitchFamily="2" charset="2"/>
              <a:buChar char="§"/>
            </a:pPr>
            <a:r>
              <a:rPr lang="en-US" dirty="0"/>
              <a:t>To reason about teaching practices and their impact on student learning</a:t>
            </a:r>
          </a:p>
          <a:p>
            <a:pPr>
              <a:buFont typeface="Wingdings" panose="05000000000000000000" pitchFamily="2" charset="2"/>
              <a:buChar char="§"/>
            </a:pPr>
            <a:r>
              <a:rPr lang="en-US" b="1" dirty="0"/>
              <a:t>Teaching</a:t>
            </a:r>
          </a:p>
          <a:p>
            <a:pPr lvl="1">
              <a:buFont typeface="Wingdings" panose="05000000000000000000" pitchFamily="2" charset="2"/>
              <a:buChar char="§"/>
            </a:pPr>
            <a:r>
              <a:rPr lang="en-US" dirty="0"/>
              <a:t>To slow down the work of teaching</a:t>
            </a:r>
          </a:p>
          <a:p>
            <a:pPr lvl="1">
              <a:buFont typeface="Wingdings" panose="05000000000000000000" pitchFamily="2" charset="2"/>
              <a:buChar char="§"/>
            </a:pPr>
            <a:r>
              <a:rPr lang="en-US" dirty="0"/>
              <a:t>To learn to talk about important elements of teaching</a:t>
            </a:r>
          </a:p>
          <a:p>
            <a:pPr>
              <a:buFont typeface="Wingdings" panose="05000000000000000000" pitchFamily="2" charset="2"/>
              <a:buChar char="§"/>
            </a:pPr>
            <a:r>
              <a:rPr lang="en-US" b="1" dirty="0"/>
              <a:t>Reflecting</a:t>
            </a:r>
          </a:p>
          <a:p>
            <a:pPr lvl="1">
              <a:buFont typeface="Wingdings" panose="05000000000000000000" pitchFamily="2" charset="2"/>
              <a:buChar char="§"/>
            </a:pPr>
            <a:r>
              <a:rPr lang="en-US" dirty="0"/>
              <a:t>To review teaching moments that went unnoticed during teaching</a:t>
            </a:r>
          </a:p>
          <a:p>
            <a:pPr lvl="1">
              <a:buFont typeface="Wingdings" panose="05000000000000000000" pitchFamily="2" charset="2"/>
              <a:buChar char="§"/>
            </a:pPr>
            <a:r>
              <a:rPr lang="en-US" dirty="0"/>
              <a:t> To develop shared language</a:t>
            </a:r>
            <a:endParaRPr lang="en-US" sz="1600" dirty="0"/>
          </a:p>
          <a:p>
            <a:pPr lvl="1">
              <a:buFont typeface="Wingdings" panose="05000000000000000000" pitchFamily="2" charset="2"/>
              <a:buChar char="§"/>
            </a:pPr>
            <a:r>
              <a:rPr lang="en-US" dirty="0"/>
              <a:t>To discuss next steps grounded in evidence</a:t>
            </a:r>
          </a:p>
        </p:txBody>
      </p:sp>
      <p:pic>
        <p:nvPicPr>
          <p:cNvPr id="4" name="Picture 3" descr="[分享] 影片剪接、影片旋轉、音樂轉檔簡單搞定（手機錄影錄音亦適用） ~ PJCHENder 那些沒告訴你的小細節"/>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3342" y="4200322"/>
            <a:ext cx="1472338" cy="1357312"/>
          </a:xfrm>
          <a:prstGeom prst="rect">
            <a:avLst/>
          </a:prstGeom>
        </p:spPr>
      </p:pic>
      <p:pic>
        <p:nvPicPr>
          <p:cNvPr id="5" name="Picture 4" descr="Your Blog - Jills Web Resour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342" y="2927419"/>
            <a:ext cx="1422924" cy="1003161"/>
          </a:xfrm>
          <a:prstGeom prst="rect">
            <a:avLst/>
          </a:prstGeom>
        </p:spPr>
      </p:pic>
      <p:pic>
        <p:nvPicPr>
          <p:cNvPr id="6" name="Content Placeholder 8">
            <a:extLst>
              <a:ext uri="{FF2B5EF4-FFF2-40B4-BE49-F238E27FC236}">
                <a16:creationId xmlns:a16="http://schemas.microsoft.com/office/drawing/2014/main" id="{ADC6BE2A-C2D6-F422-E47D-97DEB3291E97}"/>
              </a:ext>
            </a:extLst>
          </p:cNvPr>
          <p:cNvPicPr>
            <a:picLocks noChangeAspect="1"/>
          </p:cNvPicPr>
          <p:nvPr/>
        </p:nvPicPr>
        <p:blipFill>
          <a:blip r:embed="rId5"/>
          <a:stretch>
            <a:fillRect/>
          </a:stretch>
        </p:blipFill>
        <p:spPr>
          <a:xfrm>
            <a:off x="-1" y="6341594"/>
            <a:ext cx="12192001" cy="577317"/>
          </a:xfrm>
          <a:prstGeom prst="rect">
            <a:avLst/>
          </a:prstGeom>
        </p:spPr>
      </p:pic>
    </p:spTree>
    <p:extLst>
      <p:ext uri="{BB962C8B-B14F-4D97-AF65-F5344CB8AC3E}">
        <p14:creationId xmlns:p14="http://schemas.microsoft.com/office/powerpoint/2010/main" val="392501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6">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3" name="Rectangle 2058">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960C86-7648-AA0B-9F3F-83B20A4A663B}"/>
              </a:ext>
            </a:extLst>
          </p:cNvPr>
          <p:cNvSpPr>
            <a:spLocks noGrp="1"/>
          </p:cNvSpPr>
          <p:nvPr>
            <p:ph type="title"/>
          </p:nvPr>
        </p:nvSpPr>
        <p:spPr>
          <a:xfrm>
            <a:off x="1046746" y="641850"/>
            <a:ext cx="3611880" cy="1535865"/>
          </a:xfrm>
        </p:spPr>
        <p:txBody>
          <a:bodyPr>
            <a:normAutofit/>
          </a:bodyPr>
          <a:lstStyle/>
          <a:p>
            <a:r>
              <a:rPr lang="en-US" sz="3200" b="1" dirty="0"/>
              <a:t>Research on teacher noticing: historical perspective</a:t>
            </a:r>
          </a:p>
        </p:txBody>
      </p:sp>
      <p:sp>
        <p:nvSpPr>
          <p:cNvPr id="2056" name="Rectangle 206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58" name="Rectangle 206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4" name="Content Placeholder 2053">
            <a:extLst>
              <a:ext uri="{FF2B5EF4-FFF2-40B4-BE49-F238E27FC236}">
                <a16:creationId xmlns:a16="http://schemas.microsoft.com/office/drawing/2014/main" id="{E8BC6C73-8D62-0C2E-602A-C19EE1F5E447}"/>
              </a:ext>
            </a:extLst>
          </p:cNvPr>
          <p:cNvSpPr>
            <a:spLocks noGrp="1"/>
          </p:cNvSpPr>
          <p:nvPr>
            <p:ph idx="1"/>
          </p:nvPr>
        </p:nvSpPr>
        <p:spPr>
          <a:xfrm>
            <a:off x="5300640" y="641850"/>
            <a:ext cx="6053160" cy="1535865"/>
          </a:xfrm>
        </p:spPr>
        <p:txBody>
          <a:bodyPr anchor="ctr">
            <a:normAutofit/>
          </a:bodyPr>
          <a:lstStyle/>
          <a:p>
            <a:pPr marL="0" indent="0">
              <a:buNone/>
            </a:pPr>
            <a:r>
              <a:rPr lang="en-US" sz="1800" dirty="0"/>
              <a:t>König, Santagata, Scheiner, Adleff, Yang, &amp; Kaiser (2022). Teacher noticing: A systematic literature review of conceptualizations, research designs, and findings on learning to notice, </a:t>
            </a:r>
            <a:r>
              <a:rPr lang="en-US" sz="1800" i="1" dirty="0"/>
              <a:t>Educational Research Review, Vol. 36</a:t>
            </a:r>
            <a:endParaRPr lang="en-US" sz="1800" dirty="0"/>
          </a:p>
          <a:p>
            <a:pPr marL="0" indent="0">
              <a:buNone/>
            </a:pPr>
            <a:r>
              <a:rPr lang="en-US" sz="1800" dirty="0">
                <a:hlinkClick r:id="rId3"/>
              </a:rPr>
              <a:t>https://doi.org/10.1016/j.edurev.2022.100453</a:t>
            </a:r>
            <a:r>
              <a:rPr lang="en-US" sz="1800" dirty="0"/>
              <a:t> </a:t>
            </a:r>
          </a:p>
        </p:txBody>
      </p:sp>
      <p:pic>
        <p:nvPicPr>
          <p:cNvPr id="4" name="Picture 4">
            <a:extLst>
              <a:ext uri="{FF2B5EF4-FFF2-40B4-BE49-F238E27FC236}">
                <a16:creationId xmlns:a16="http://schemas.microsoft.com/office/drawing/2014/main" id="{DEEC80F6-2256-B441-101B-690C16617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018" y="2536923"/>
            <a:ext cx="9471170" cy="423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14205D-B702-2C82-723C-A956FD62847D}"/>
              </a:ext>
            </a:extLst>
          </p:cNvPr>
          <p:cNvSpPr>
            <a:spLocks noGrp="1"/>
          </p:cNvSpPr>
          <p:nvPr>
            <p:ph type="title"/>
          </p:nvPr>
        </p:nvSpPr>
        <p:spPr>
          <a:xfrm>
            <a:off x="1046746" y="586822"/>
            <a:ext cx="3560252" cy="1645920"/>
          </a:xfrm>
        </p:spPr>
        <p:txBody>
          <a:bodyPr>
            <a:normAutofit/>
          </a:bodyPr>
          <a:lstStyle/>
          <a:p>
            <a:r>
              <a:rPr lang="en-US" sz="3200" b="1" dirty="0"/>
              <a:t>Research on teacher noticing: impact of interventions</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94135B82-4A7E-0C08-589C-591A1D393D77}"/>
              </a:ext>
            </a:extLst>
          </p:cNvPr>
          <p:cNvSpPr>
            <a:spLocks noGrp="1"/>
          </p:cNvSpPr>
          <p:nvPr>
            <p:ph idx="1"/>
          </p:nvPr>
        </p:nvSpPr>
        <p:spPr>
          <a:xfrm>
            <a:off x="5351164" y="586822"/>
            <a:ext cx="6002636" cy="1645920"/>
          </a:xfrm>
        </p:spPr>
        <p:txBody>
          <a:bodyPr anchor="ctr">
            <a:normAutofit fontScale="92500" lnSpcReduction="10000"/>
          </a:bodyPr>
          <a:lstStyle/>
          <a:p>
            <a:pPr marL="0" indent="0">
              <a:buNone/>
            </a:pPr>
            <a:endParaRPr lang="en-US" sz="1800" dirty="0"/>
          </a:p>
          <a:p>
            <a:pPr marL="0" indent="0">
              <a:buNone/>
            </a:pPr>
            <a:r>
              <a:rPr lang="en-US" sz="1900" dirty="0"/>
              <a:t>König, Santagata, Scheiner, Adleff, Yang, &amp; Kaiser (2022). Teacher noticing: A systematic literature review of conceptualizations, research designs, and findings on learning to notice, </a:t>
            </a:r>
            <a:r>
              <a:rPr lang="en-US" sz="1900" i="1" dirty="0"/>
              <a:t>Educational Research Review, Vol. 36</a:t>
            </a:r>
            <a:endParaRPr lang="en-US" sz="1900" dirty="0"/>
          </a:p>
          <a:p>
            <a:pPr marL="0" indent="0">
              <a:buNone/>
            </a:pPr>
            <a:r>
              <a:rPr lang="en-US" sz="1800" dirty="0">
                <a:hlinkClick r:id="rId3"/>
              </a:rPr>
              <a:t>https://doi.org/10.1016/j.edurev.2022.100453</a:t>
            </a:r>
            <a:r>
              <a:rPr lang="en-US" sz="1800" dirty="0"/>
              <a:t> </a:t>
            </a:r>
          </a:p>
          <a:p>
            <a:pPr marL="0" indent="0">
              <a:buNone/>
            </a:pPr>
            <a:endParaRPr lang="en-US" sz="1800" dirty="0"/>
          </a:p>
        </p:txBody>
      </p:sp>
      <p:pic>
        <p:nvPicPr>
          <p:cNvPr id="4" name="Content Placeholder 3">
            <a:extLst>
              <a:ext uri="{FF2B5EF4-FFF2-40B4-BE49-F238E27FC236}">
                <a16:creationId xmlns:a16="http://schemas.microsoft.com/office/drawing/2014/main" id="{97140D03-1E1B-8B95-222C-4C7B290DEC63}"/>
              </a:ext>
            </a:extLst>
          </p:cNvPr>
          <p:cNvPicPr>
            <a:picLocks noChangeAspect="1"/>
          </p:cNvPicPr>
          <p:nvPr/>
        </p:nvPicPr>
        <p:blipFill>
          <a:blip r:embed="rId4"/>
          <a:stretch>
            <a:fillRect/>
          </a:stretch>
        </p:blipFill>
        <p:spPr>
          <a:xfrm>
            <a:off x="1333850" y="2472004"/>
            <a:ext cx="8556769" cy="4385345"/>
          </a:xfrm>
          <a:prstGeom prst="rect">
            <a:avLst/>
          </a:prstGeom>
        </p:spPr>
      </p:pic>
    </p:spTree>
    <p:extLst>
      <p:ext uri="{BB962C8B-B14F-4D97-AF65-F5344CB8AC3E}">
        <p14:creationId xmlns:p14="http://schemas.microsoft.com/office/powerpoint/2010/main" val="393725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25" y="136525"/>
            <a:ext cx="13714294" cy="1172308"/>
          </a:xfrm>
        </p:spPr>
        <p:txBody>
          <a:bodyPr>
            <a:normAutofit/>
          </a:bodyPr>
          <a:lstStyle/>
          <a:p>
            <a:r>
              <a:rPr lang="en-US" sz="3600" b="1" dirty="0"/>
              <a:t>Video and learning to notice in mathematics</a:t>
            </a:r>
          </a:p>
        </p:txBody>
      </p:sp>
      <p:sp>
        <p:nvSpPr>
          <p:cNvPr id="3" name="Content Placeholder 2"/>
          <p:cNvSpPr>
            <a:spLocks noGrp="1"/>
          </p:cNvSpPr>
          <p:nvPr>
            <p:ph idx="1"/>
          </p:nvPr>
        </p:nvSpPr>
        <p:spPr>
          <a:xfrm>
            <a:off x="369276" y="1134528"/>
            <a:ext cx="11453446" cy="3879239"/>
          </a:xfrm>
        </p:spPr>
        <p:txBody>
          <a:bodyPr>
            <a:normAutofit lnSpcReduction="10000"/>
          </a:bodyPr>
          <a:lstStyle/>
          <a:p>
            <a:r>
              <a:rPr lang="en-US" sz="3200" dirty="0"/>
              <a:t>Video is an effective tool to develop teacher noticing</a:t>
            </a:r>
          </a:p>
          <a:p>
            <a:r>
              <a:rPr lang="en-US" sz="3200" dirty="0"/>
              <a:t>The cognitive perspective is the most utilized (91% of studies)</a:t>
            </a:r>
          </a:p>
          <a:p>
            <a:r>
              <a:rPr lang="en-US" sz="3200" dirty="0"/>
              <a:t>Most studies focus on attending (89%) and interpreting (80%) and fewer on responding (37%)</a:t>
            </a:r>
          </a:p>
          <a:p>
            <a:r>
              <a:rPr lang="en-US" sz="3200" dirty="0"/>
              <a:t>Few studies (17%) examined impact on teaching quality</a:t>
            </a:r>
          </a:p>
          <a:p>
            <a:r>
              <a:rPr lang="en-US" sz="3200" dirty="0"/>
              <a:t>Only 26% have used a software to guide teacher noticing and only 4 a video annotation software</a:t>
            </a:r>
          </a:p>
          <a:p>
            <a:r>
              <a:rPr lang="en-US" sz="3200" dirty="0"/>
              <a:t>Missing is design-based implementation research</a:t>
            </a:r>
          </a:p>
        </p:txBody>
      </p:sp>
      <p:sp>
        <p:nvSpPr>
          <p:cNvPr id="4" name="Slide Number Placeholder 3"/>
          <p:cNvSpPr>
            <a:spLocks noGrp="1"/>
          </p:cNvSpPr>
          <p:nvPr>
            <p:ph type="sldNum" sz="quarter" idx="12"/>
          </p:nvPr>
        </p:nvSpPr>
        <p:spPr/>
        <p:txBody>
          <a:bodyPr/>
          <a:lstStyle/>
          <a:p>
            <a:fld id="{2736033C-E73B-A642-9689-43B8A9731BD9}" type="slidenum">
              <a:rPr lang="en-US" smtClean="0"/>
              <a:t>15</a:t>
            </a:fld>
            <a:endParaRPr lang="en-US" dirty="0"/>
          </a:p>
        </p:txBody>
      </p:sp>
      <p:pic>
        <p:nvPicPr>
          <p:cNvPr id="6" name="Content Placeholder 8">
            <a:extLst>
              <a:ext uri="{FF2B5EF4-FFF2-40B4-BE49-F238E27FC236}">
                <a16:creationId xmlns:a16="http://schemas.microsoft.com/office/drawing/2014/main" id="{81D863BC-6B03-E1D6-210F-5E3095F29029}"/>
              </a:ext>
            </a:extLst>
          </p:cNvPr>
          <p:cNvPicPr>
            <a:picLocks noChangeAspect="1"/>
          </p:cNvPicPr>
          <p:nvPr/>
        </p:nvPicPr>
        <p:blipFill>
          <a:blip r:embed="rId3"/>
          <a:stretch>
            <a:fillRect/>
          </a:stretch>
        </p:blipFill>
        <p:spPr>
          <a:xfrm>
            <a:off x="-1" y="6341594"/>
            <a:ext cx="12192001" cy="577317"/>
          </a:xfrm>
          <a:prstGeom prst="rect">
            <a:avLst/>
          </a:prstGeom>
        </p:spPr>
      </p:pic>
      <p:sp>
        <p:nvSpPr>
          <p:cNvPr id="7" name="TextBox 6">
            <a:extLst>
              <a:ext uri="{FF2B5EF4-FFF2-40B4-BE49-F238E27FC236}">
                <a16:creationId xmlns:a16="http://schemas.microsoft.com/office/drawing/2014/main" id="{4DDCBA51-7499-09F4-FDCA-EE8F12754818}"/>
              </a:ext>
            </a:extLst>
          </p:cNvPr>
          <p:cNvSpPr txBox="1"/>
          <p:nvPr/>
        </p:nvSpPr>
        <p:spPr>
          <a:xfrm>
            <a:off x="437322" y="5433020"/>
            <a:ext cx="10916478" cy="923330"/>
          </a:xfrm>
          <a:prstGeom prst="rect">
            <a:avLst/>
          </a:prstGeom>
          <a:noFill/>
        </p:spPr>
        <p:txBody>
          <a:bodyPr wrap="square" rtlCol="0">
            <a:spAutoFit/>
          </a:bodyPr>
          <a:lstStyle/>
          <a:p>
            <a:r>
              <a:rPr lang="en-US" dirty="0"/>
              <a:t>Santagata, R., et al. (2021). Mathematics teacher learning to notice: A systematic review of studies of video-based programs. </a:t>
            </a:r>
            <a:r>
              <a:rPr lang="en-US" i="1" dirty="0"/>
              <a:t>ZDM–Mathematics Education</a:t>
            </a:r>
            <a:r>
              <a:rPr lang="en-US" dirty="0"/>
              <a:t>, 1-16.</a:t>
            </a:r>
          </a:p>
          <a:p>
            <a:endParaRPr lang="en-US" dirty="0"/>
          </a:p>
        </p:txBody>
      </p:sp>
    </p:spTree>
    <p:extLst>
      <p:ext uri="{BB962C8B-B14F-4D97-AF65-F5344CB8AC3E}">
        <p14:creationId xmlns:p14="http://schemas.microsoft.com/office/powerpoint/2010/main" val="364872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2566-E775-09A1-CA07-A192D3795718}"/>
              </a:ext>
            </a:extLst>
          </p:cNvPr>
          <p:cNvSpPr>
            <a:spLocks noGrp="1"/>
          </p:cNvSpPr>
          <p:nvPr>
            <p:ph type="title"/>
          </p:nvPr>
        </p:nvSpPr>
        <p:spPr/>
        <p:txBody>
          <a:bodyPr>
            <a:normAutofit/>
          </a:bodyPr>
          <a:lstStyle/>
          <a:p>
            <a:r>
              <a:rPr lang="en-US" sz="3600" b="1" dirty="0"/>
              <a:t>Promises and Challenges of Using Video to Develop a New Vision for University Teaching </a:t>
            </a:r>
          </a:p>
        </p:txBody>
      </p:sp>
      <p:sp>
        <p:nvSpPr>
          <p:cNvPr id="4" name="Text Placeholder 3">
            <a:extLst>
              <a:ext uri="{FF2B5EF4-FFF2-40B4-BE49-F238E27FC236}">
                <a16:creationId xmlns:a16="http://schemas.microsoft.com/office/drawing/2014/main" id="{7F8D612C-9E14-E71B-03D8-449505359CE0}"/>
              </a:ext>
            </a:extLst>
          </p:cNvPr>
          <p:cNvSpPr>
            <a:spLocks noGrp="1"/>
          </p:cNvSpPr>
          <p:nvPr>
            <p:ph type="body" idx="1"/>
          </p:nvPr>
        </p:nvSpPr>
        <p:spPr/>
        <p:txBody>
          <a:bodyPr>
            <a:normAutofit/>
          </a:bodyPr>
          <a:lstStyle/>
          <a:p>
            <a:r>
              <a:rPr lang="en-US" sz="3200" dirty="0"/>
              <a:t>Promises</a:t>
            </a:r>
          </a:p>
        </p:txBody>
      </p:sp>
      <p:sp>
        <p:nvSpPr>
          <p:cNvPr id="5" name="Content Placeholder 4">
            <a:extLst>
              <a:ext uri="{FF2B5EF4-FFF2-40B4-BE49-F238E27FC236}">
                <a16:creationId xmlns:a16="http://schemas.microsoft.com/office/drawing/2014/main" id="{17872A09-36E7-BC9F-416F-1D8BE50FB12B}"/>
              </a:ext>
            </a:extLst>
          </p:cNvPr>
          <p:cNvSpPr>
            <a:spLocks noGrp="1"/>
          </p:cNvSpPr>
          <p:nvPr>
            <p:ph sz="half" idx="2"/>
          </p:nvPr>
        </p:nvSpPr>
        <p:spPr/>
        <p:txBody>
          <a:bodyPr/>
          <a:lstStyle/>
          <a:p>
            <a:r>
              <a:rPr lang="en-US" dirty="0"/>
              <a:t>Build on existing theoretical frameworks and empirical research </a:t>
            </a:r>
          </a:p>
          <a:p>
            <a:r>
              <a:rPr lang="en-US" dirty="0"/>
              <a:t>Global attention and awareness of importance of high-quality university instruction</a:t>
            </a:r>
          </a:p>
          <a:p>
            <a:r>
              <a:rPr lang="en-US" dirty="0"/>
              <a:t>Inclusive and diverse university requires a new vision</a:t>
            </a:r>
          </a:p>
        </p:txBody>
      </p:sp>
      <p:sp>
        <p:nvSpPr>
          <p:cNvPr id="6" name="Text Placeholder 5">
            <a:extLst>
              <a:ext uri="{FF2B5EF4-FFF2-40B4-BE49-F238E27FC236}">
                <a16:creationId xmlns:a16="http://schemas.microsoft.com/office/drawing/2014/main" id="{EC1A332F-F379-8519-DCD5-D2A7BF8B1B17}"/>
              </a:ext>
            </a:extLst>
          </p:cNvPr>
          <p:cNvSpPr>
            <a:spLocks noGrp="1"/>
          </p:cNvSpPr>
          <p:nvPr>
            <p:ph type="body" sz="quarter" idx="3"/>
          </p:nvPr>
        </p:nvSpPr>
        <p:spPr/>
        <p:txBody>
          <a:bodyPr>
            <a:normAutofit/>
          </a:bodyPr>
          <a:lstStyle/>
          <a:p>
            <a:r>
              <a:rPr lang="en-US" sz="3200" dirty="0"/>
              <a:t>Challenges</a:t>
            </a:r>
          </a:p>
        </p:txBody>
      </p:sp>
      <p:sp>
        <p:nvSpPr>
          <p:cNvPr id="7" name="Content Placeholder 6">
            <a:extLst>
              <a:ext uri="{FF2B5EF4-FFF2-40B4-BE49-F238E27FC236}">
                <a16:creationId xmlns:a16="http://schemas.microsoft.com/office/drawing/2014/main" id="{FF2509FC-5762-BDC2-BAEB-E8945A8EB941}"/>
              </a:ext>
            </a:extLst>
          </p:cNvPr>
          <p:cNvSpPr>
            <a:spLocks noGrp="1"/>
          </p:cNvSpPr>
          <p:nvPr>
            <p:ph sz="quarter" idx="4"/>
          </p:nvPr>
        </p:nvSpPr>
        <p:spPr/>
        <p:txBody>
          <a:bodyPr/>
          <a:lstStyle/>
          <a:p>
            <a:r>
              <a:rPr lang="en-US" dirty="0"/>
              <a:t>Culturally and historically ingrained ways of doing university teaching</a:t>
            </a:r>
          </a:p>
          <a:p>
            <a:r>
              <a:rPr lang="en-US" dirty="0"/>
              <a:t>Competing tasks of university professors</a:t>
            </a:r>
          </a:p>
          <a:p>
            <a:endParaRPr lang="en-US" dirty="0"/>
          </a:p>
        </p:txBody>
      </p:sp>
      <p:pic>
        <p:nvPicPr>
          <p:cNvPr id="8" name="Content Placeholder 8">
            <a:extLst>
              <a:ext uri="{FF2B5EF4-FFF2-40B4-BE49-F238E27FC236}">
                <a16:creationId xmlns:a16="http://schemas.microsoft.com/office/drawing/2014/main" id="{060510FA-74DC-8337-AD03-1AF173FB12A2}"/>
              </a:ext>
            </a:extLst>
          </p:cNvPr>
          <p:cNvPicPr>
            <a:picLocks noChangeAspect="1"/>
          </p:cNvPicPr>
          <p:nvPr/>
        </p:nvPicPr>
        <p:blipFill>
          <a:blip r:embed="rId3"/>
          <a:stretch>
            <a:fillRect/>
          </a:stretch>
        </p:blipFill>
        <p:spPr>
          <a:xfrm>
            <a:off x="-1" y="6341594"/>
            <a:ext cx="12192001" cy="577317"/>
          </a:xfrm>
          <a:prstGeom prst="rect">
            <a:avLst/>
          </a:prstGeom>
        </p:spPr>
      </p:pic>
      <p:sp>
        <p:nvSpPr>
          <p:cNvPr id="9" name="TextBox 8">
            <a:extLst>
              <a:ext uri="{FF2B5EF4-FFF2-40B4-BE49-F238E27FC236}">
                <a16:creationId xmlns:a16="http://schemas.microsoft.com/office/drawing/2014/main" id="{96B460EA-1EBC-968F-2263-966AC725DE8F}"/>
              </a:ext>
            </a:extLst>
          </p:cNvPr>
          <p:cNvSpPr txBox="1"/>
          <p:nvPr/>
        </p:nvSpPr>
        <p:spPr>
          <a:xfrm>
            <a:off x="3047338" y="3274151"/>
            <a:ext cx="609467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06735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45733" y="142700"/>
            <a:ext cx="11360800" cy="2478000"/>
          </a:xfrm>
          <a:prstGeom prst="rect">
            <a:avLst/>
          </a:prstGeom>
          <a:solidFill>
            <a:srgbClr val="F1C232"/>
          </a:solidFill>
        </p:spPr>
        <p:txBody>
          <a:bodyPr spcFirstLastPara="1" vert="horz" wrap="square" lIns="121900" tIns="121900" rIns="121900" bIns="121900" rtlCol="0" anchor="ctr" anchorCtr="0">
            <a:normAutofit/>
          </a:bodyPr>
          <a:lstStyle/>
          <a:p>
            <a:pPr>
              <a:spcBef>
                <a:spcPts val="0"/>
              </a:spcBef>
            </a:pPr>
            <a:r>
              <a:rPr lang="en" sz="2800" b="1" i="1">
                <a:solidFill>
                  <a:schemeClr val="dk2"/>
                </a:solidFill>
                <a:latin typeface="Calibri"/>
                <a:ea typeface="Calibri"/>
                <a:cs typeface="Calibri"/>
                <a:sym typeface="Calibri"/>
              </a:rPr>
              <a:t>Noticing in Mathematics: A Video-Annotation Curriculum to Enhance Instructors' Understanding of Student Thinking in Proof-Transition</a:t>
            </a:r>
            <a:r>
              <a:rPr lang="en" sz="2800" i="1">
                <a:solidFill>
                  <a:schemeClr val="dk2"/>
                </a:solidFill>
                <a:latin typeface="Calibri"/>
                <a:ea typeface="Calibri"/>
                <a:cs typeface="Calibri"/>
                <a:sym typeface="Calibri"/>
              </a:rPr>
              <a:t> </a:t>
            </a:r>
            <a:r>
              <a:rPr lang="en" sz="2800" b="1" i="1">
                <a:solidFill>
                  <a:schemeClr val="dk2"/>
                </a:solidFill>
                <a:latin typeface="Calibri"/>
                <a:ea typeface="Calibri"/>
                <a:cs typeface="Calibri"/>
                <a:sym typeface="Calibri"/>
              </a:rPr>
              <a:t>Courses</a:t>
            </a:r>
            <a:endParaRPr sz="2800" b="1" i="1">
              <a:solidFill>
                <a:schemeClr val="dk2"/>
              </a:solidFill>
              <a:latin typeface="Calibri"/>
              <a:ea typeface="Calibri"/>
              <a:cs typeface="Calibri"/>
              <a:sym typeface="Calibri"/>
            </a:endParaRPr>
          </a:p>
          <a:p>
            <a:pPr>
              <a:spcBef>
                <a:spcPts val="0"/>
              </a:spcBef>
            </a:pPr>
            <a:r>
              <a:rPr lang="en" sz="3067" b="1" i="1">
                <a:solidFill>
                  <a:schemeClr val="dk2"/>
                </a:solidFill>
                <a:latin typeface="Calibri"/>
                <a:ea typeface="Calibri"/>
                <a:cs typeface="Calibri"/>
                <a:sym typeface="Calibri"/>
              </a:rPr>
              <a:t>     </a:t>
            </a:r>
            <a:r>
              <a:rPr lang="en" sz="3200" b="1" i="1">
                <a:solidFill>
                  <a:schemeClr val="dk2"/>
                </a:solidFill>
                <a:latin typeface="Calibri"/>
                <a:ea typeface="Calibri"/>
                <a:cs typeface="Calibri"/>
                <a:sym typeface="Calibri"/>
              </a:rPr>
              <a:t>NIMS²: Noticing in Mathematics for Students Success</a:t>
            </a:r>
            <a:endParaRPr sz="3200" b="1" i="1">
              <a:solidFill>
                <a:schemeClr val="dk2"/>
              </a:solidFill>
              <a:latin typeface="Calibri"/>
              <a:ea typeface="Calibri"/>
              <a:cs typeface="Calibri"/>
              <a:sym typeface="Calibri"/>
            </a:endParaRPr>
          </a:p>
        </p:txBody>
      </p:sp>
      <p:sp>
        <p:nvSpPr>
          <p:cNvPr id="129" name="Google Shape;129;p13"/>
          <p:cNvSpPr txBox="1">
            <a:spLocks noGrp="1"/>
          </p:cNvSpPr>
          <p:nvPr>
            <p:ph type="subTitle" idx="1"/>
          </p:nvPr>
        </p:nvSpPr>
        <p:spPr>
          <a:xfrm>
            <a:off x="3249367" y="2694467"/>
            <a:ext cx="5408800" cy="4258000"/>
          </a:xfrm>
          <a:prstGeom prst="rect">
            <a:avLst/>
          </a:prstGeom>
        </p:spPr>
        <p:txBody>
          <a:bodyPr spcFirstLastPara="1" vert="horz" wrap="square" lIns="121900" tIns="121900" rIns="121900" bIns="121900" rtlCol="0" anchor="t" anchorCtr="0">
            <a:normAutofit fontScale="85000" lnSpcReduction="20000"/>
          </a:bodyPr>
          <a:lstStyle/>
          <a:p>
            <a:pPr>
              <a:lnSpc>
                <a:spcPct val="115000"/>
              </a:lnSpc>
              <a:spcBef>
                <a:spcPts val="0"/>
              </a:spcBef>
            </a:pPr>
            <a:r>
              <a:rPr lang="en" sz="2800" b="1"/>
              <a:t>Co-Principal Investigators</a:t>
            </a:r>
            <a:endParaRPr sz="2800" b="1"/>
          </a:p>
          <a:p>
            <a:pPr>
              <a:lnSpc>
                <a:spcPct val="115000"/>
              </a:lnSpc>
              <a:spcBef>
                <a:spcPts val="0"/>
              </a:spcBef>
            </a:pPr>
            <a:r>
              <a:rPr lang="en" sz="2800"/>
              <a:t>Rossella Santagata</a:t>
            </a:r>
            <a:endParaRPr sz="2800"/>
          </a:p>
          <a:p>
            <a:pPr>
              <a:lnSpc>
                <a:spcPct val="115000"/>
              </a:lnSpc>
              <a:spcBef>
                <a:spcPts val="0"/>
              </a:spcBef>
            </a:pPr>
            <a:r>
              <a:rPr lang="en" sz="2800"/>
              <a:t>Alessandra Pantano</a:t>
            </a:r>
            <a:endParaRPr sz="2800"/>
          </a:p>
          <a:p>
            <a:pPr>
              <a:lnSpc>
                <a:spcPct val="115000"/>
              </a:lnSpc>
              <a:spcBef>
                <a:spcPts val="0"/>
              </a:spcBef>
            </a:pPr>
            <a:r>
              <a:rPr lang="en" sz="2800"/>
              <a:t>Roberto Pelayo</a:t>
            </a:r>
            <a:endParaRPr sz="2800"/>
          </a:p>
          <a:p>
            <a:pPr>
              <a:lnSpc>
                <a:spcPct val="80000"/>
              </a:lnSpc>
              <a:spcBef>
                <a:spcPts val="0"/>
              </a:spcBef>
            </a:pPr>
            <a:endParaRPr sz="2800"/>
          </a:p>
          <a:p>
            <a:pPr>
              <a:lnSpc>
                <a:spcPct val="115000"/>
              </a:lnSpc>
              <a:spcBef>
                <a:spcPts val="0"/>
              </a:spcBef>
            </a:pPr>
            <a:r>
              <a:rPr lang="en" sz="2800" b="1"/>
              <a:t>Research Team</a:t>
            </a:r>
            <a:endParaRPr sz="2800" b="1"/>
          </a:p>
          <a:p>
            <a:pPr>
              <a:lnSpc>
                <a:spcPct val="115000"/>
              </a:lnSpc>
              <a:spcBef>
                <a:spcPts val="0"/>
              </a:spcBef>
            </a:pPr>
            <a:r>
              <a:rPr lang="en" sz="2800"/>
              <a:t>Patricia Fuentes Acevedo</a:t>
            </a:r>
            <a:endParaRPr sz="2800"/>
          </a:p>
          <a:p>
            <a:pPr>
              <a:lnSpc>
                <a:spcPct val="115000"/>
              </a:lnSpc>
              <a:spcBef>
                <a:spcPts val="0"/>
              </a:spcBef>
            </a:pPr>
            <a:r>
              <a:rPr lang="en" sz="2800"/>
              <a:t>Victor Arroyo</a:t>
            </a:r>
            <a:endParaRPr sz="2800"/>
          </a:p>
          <a:p>
            <a:pPr>
              <a:lnSpc>
                <a:spcPct val="115000"/>
              </a:lnSpc>
              <a:spcBef>
                <a:spcPts val="0"/>
              </a:spcBef>
            </a:pPr>
            <a:r>
              <a:rPr lang="en" sz="2800"/>
              <a:t>Christina Kimmerling</a:t>
            </a:r>
            <a:endParaRPr sz="2800"/>
          </a:p>
          <a:p>
            <a:pPr>
              <a:lnSpc>
                <a:spcPct val="115000"/>
              </a:lnSpc>
              <a:spcBef>
                <a:spcPts val="0"/>
              </a:spcBef>
            </a:pPr>
            <a:r>
              <a:rPr lang="en" sz="2800"/>
              <a:t>Hua Lin</a:t>
            </a:r>
            <a:endParaRPr sz="2800"/>
          </a:p>
          <a:p>
            <a:pPr>
              <a:lnSpc>
                <a:spcPct val="115000"/>
              </a:lnSpc>
              <a:spcBef>
                <a:spcPts val="0"/>
              </a:spcBef>
            </a:pPr>
            <a:r>
              <a:rPr lang="en" sz="2800"/>
              <a:t>Daniel Morrison</a:t>
            </a:r>
            <a:endParaRPr sz="2800"/>
          </a:p>
          <a:p>
            <a:pPr>
              <a:lnSpc>
                <a:spcPct val="115000"/>
              </a:lnSpc>
              <a:spcBef>
                <a:spcPts val="0"/>
              </a:spcBef>
            </a:pPr>
            <a:endParaRPr sz="2800"/>
          </a:p>
          <a:p>
            <a:pPr>
              <a:lnSpc>
                <a:spcPct val="80000"/>
              </a:lnSpc>
              <a:spcBef>
                <a:spcPts val="0"/>
              </a:spcBef>
            </a:pPr>
            <a:endParaRPr sz="2800"/>
          </a:p>
          <a:p>
            <a:pPr>
              <a:lnSpc>
                <a:spcPct val="80000"/>
              </a:lnSpc>
              <a:spcBef>
                <a:spcPts val="0"/>
              </a:spcBef>
            </a:pPr>
            <a:endParaRPr/>
          </a:p>
        </p:txBody>
      </p:sp>
      <p:pic>
        <p:nvPicPr>
          <p:cNvPr id="130" name="Google Shape;130;p13"/>
          <p:cNvPicPr preferRelativeResize="0"/>
          <p:nvPr/>
        </p:nvPicPr>
        <p:blipFill>
          <a:blip r:embed="rId3">
            <a:alphaModFix/>
          </a:blip>
          <a:stretch>
            <a:fillRect/>
          </a:stretch>
        </p:blipFill>
        <p:spPr>
          <a:xfrm>
            <a:off x="10253667" y="4371764"/>
            <a:ext cx="1522733" cy="1416133"/>
          </a:xfrm>
          <a:prstGeom prst="rect">
            <a:avLst/>
          </a:prstGeom>
          <a:noFill/>
          <a:ln>
            <a:noFill/>
          </a:ln>
        </p:spPr>
      </p:pic>
      <p:pic>
        <p:nvPicPr>
          <p:cNvPr id="131" name="Google Shape;131;p13"/>
          <p:cNvPicPr preferRelativeResize="0"/>
          <p:nvPr/>
        </p:nvPicPr>
        <p:blipFill>
          <a:blip r:embed="rId4">
            <a:alphaModFix/>
          </a:blip>
          <a:stretch>
            <a:fillRect/>
          </a:stretch>
        </p:blipFill>
        <p:spPr>
          <a:xfrm>
            <a:off x="9243633" y="5613534"/>
            <a:ext cx="2339867" cy="1169933"/>
          </a:xfrm>
          <a:prstGeom prst="rect">
            <a:avLst/>
          </a:prstGeom>
          <a:noFill/>
          <a:ln>
            <a:noFill/>
          </a:ln>
        </p:spPr>
      </p:pic>
      <p:pic>
        <p:nvPicPr>
          <p:cNvPr id="132" name="Google Shape;132;p13"/>
          <p:cNvPicPr preferRelativeResize="0"/>
          <p:nvPr/>
        </p:nvPicPr>
        <p:blipFill>
          <a:blip r:embed="rId5">
            <a:alphaModFix/>
          </a:blip>
          <a:stretch>
            <a:fillRect/>
          </a:stretch>
        </p:blipFill>
        <p:spPr>
          <a:xfrm>
            <a:off x="9353667" y="2683267"/>
            <a:ext cx="1348133" cy="2022200"/>
          </a:xfrm>
          <a:prstGeom prst="rect">
            <a:avLst/>
          </a:prstGeom>
          <a:noFill/>
          <a:ln>
            <a:noFill/>
          </a:ln>
        </p:spPr>
      </p:pic>
      <p:pic>
        <p:nvPicPr>
          <p:cNvPr id="133" name="Google Shape;133;p13"/>
          <p:cNvPicPr preferRelativeResize="0"/>
          <p:nvPr/>
        </p:nvPicPr>
        <p:blipFill>
          <a:blip r:embed="rId6">
            <a:alphaModFix/>
          </a:blip>
          <a:stretch>
            <a:fillRect/>
          </a:stretch>
        </p:blipFill>
        <p:spPr>
          <a:xfrm>
            <a:off x="10913267" y="1626595"/>
            <a:ext cx="1471167" cy="2844239"/>
          </a:xfrm>
          <a:prstGeom prst="rect">
            <a:avLst/>
          </a:prstGeom>
          <a:noFill/>
          <a:ln>
            <a:noFill/>
          </a:ln>
        </p:spPr>
      </p:pic>
      <p:pic>
        <p:nvPicPr>
          <p:cNvPr id="134" name="Google Shape;134;p13"/>
          <p:cNvPicPr preferRelativeResize="0"/>
          <p:nvPr/>
        </p:nvPicPr>
        <p:blipFill>
          <a:blip r:embed="rId7">
            <a:alphaModFix/>
          </a:blip>
          <a:stretch>
            <a:fillRect/>
          </a:stretch>
        </p:blipFill>
        <p:spPr>
          <a:xfrm>
            <a:off x="309935" y="3916467"/>
            <a:ext cx="1471167" cy="2326733"/>
          </a:xfrm>
          <a:prstGeom prst="rect">
            <a:avLst/>
          </a:prstGeom>
          <a:noFill/>
          <a:ln>
            <a:noFill/>
          </a:ln>
        </p:spPr>
      </p:pic>
      <p:pic>
        <p:nvPicPr>
          <p:cNvPr id="135" name="Google Shape;135;p13"/>
          <p:cNvPicPr preferRelativeResize="0"/>
          <p:nvPr/>
        </p:nvPicPr>
        <p:blipFill>
          <a:blip r:embed="rId8">
            <a:alphaModFix/>
          </a:blip>
          <a:stretch>
            <a:fillRect/>
          </a:stretch>
        </p:blipFill>
        <p:spPr>
          <a:xfrm>
            <a:off x="1781101" y="3429000"/>
            <a:ext cx="1626367" cy="1742533"/>
          </a:xfrm>
          <a:prstGeom prst="rect">
            <a:avLst/>
          </a:prstGeom>
          <a:noFill/>
          <a:ln>
            <a:noFill/>
          </a:ln>
        </p:spPr>
      </p:pic>
      <p:pic>
        <p:nvPicPr>
          <p:cNvPr id="136" name="Google Shape;136;p13"/>
          <p:cNvPicPr preferRelativeResize="0"/>
          <p:nvPr/>
        </p:nvPicPr>
        <p:blipFill>
          <a:blip r:embed="rId9">
            <a:alphaModFix/>
          </a:blip>
          <a:stretch>
            <a:fillRect/>
          </a:stretch>
        </p:blipFill>
        <p:spPr>
          <a:xfrm>
            <a:off x="345735" y="1984600"/>
            <a:ext cx="1399580" cy="1880733"/>
          </a:xfrm>
          <a:prstGeom prst="rect">
            <a:avLst/>
          </a:prstGeom>
          <a:noFill/>
          <a:ln>
            <a:noFill/>
          </a:ln>
        </p:spPr>
      </p:pic>
      <p:pic>
        <p:nvPicPr>
          <p:cNvPr id="137" name="Google Shape;137;p13"/>
          <p:cNvPicPr preferRelativeResize="0"/>
          <p:nvPr/>
        </p:nvPicPr>
        <p:blipFill>
          <a:blip r:embed="rId10">
            <a:alphaModFix/>
          </a:blip>
          <a:stretch>
            <a:fillRect/>
          </a:stretch>
        </p:blipFill>
        <p:spPr>
          <a:xfrm>
            <a:off x="8529734" y="4285000"/>
            <a:ext cx="1150100" cy="15896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629200" y="84027"/>
            <a:ext cx="10007600" cy="1272800"/>
          </a:xfrm>
          <a:prstGeom prst="rect">
            <a:avLst/>
          </a:prstGeom>
        </p:spPr>
        <p:txBody>
          <a:bodyPr spcFirstLastPara="1" vert="horz" wrap="square" lIns="121900" tIns="121900" rIns="121900" bIns="121900" rtlCol="0" anchor="t" anchorCtr="0">
            <a:normAutofit/>
          </a:bodyPr>
          <a:lstStyle/>
          <a:p>
            <a:r>
              <a:rPr lang="en" b="1" dirty="0"/>
              <a:t>Project Goals</a:t>
            </a:r>
            <a:endParaRPr b="1" dirty="0"/>
          </a:p>
        </p:txBody>
      </p:sp>
      <p:sp>
        <p:nvSpPr>
          <p:cNvPr id="149" name="Google Shape;149;p15"/>
          <p:cNvSpPr txBox="1">
            <a:spLocks noGrp="1"/>
          </p:cNvSpPr>
          <p:nvPr>
            <p:ph type="body" idx="1"/>
          </p:nvPr>
        </p:nvSpPr>
        <p:spPr>
          <a:xfrm>
            <a:off x="461421" y="843800"/>
            <a:ext cx="10962800" cy="5170400"/>
          </a:xfrm>
          <a:prstGeom prst="rect">
            <a:avLst/>
          </a:prstGeom>
        </p:spPr>
        <p:txBody>
          <a:bodyPr spcFirstLastPara="1" vert="horz" wrap="square" lIns="121900" tIns="121900" rIns="121900" bIns="121900" rtlCol="0" anchor="t" anchorCtr="0">
            <a:noAutofit/>
          </a:bodyPr>
          <a:lstStyle/>
          <a:p>
            <a:pPr marL="304792" indent="-474121" algn="just">
              <a:lnSpc>
                <a:spcPct val="100000"/>
              </a:lnSpc>
              <a:buClr>
                <a:schemeClr val="dk2"/>
              </a:buClr>
              <a:buSzPts val="2000"/>
              <a:buAutoNum type="arabicParenR"/>
            </a:pPr>
            <a:r>
              <a:rPr lang="en" sz="2667" dirty="0">
                <a:solidFill>
                  <a:schemeClr val="dk2"/>
                </a:solidFill>
              </a:rPr>
              <a:t>Leverage research evidence about teacher noticing and responsive teaching in K-12 education to design a video-based curriculum that develops noticing competencies and responsive and equitable teaching practices of mathematics instructional teams at the university level</a:t>
            </a:r>
            <a:endParaRPr sz="2667" dirty="0">
              <a:solidFill>
                <a:schemeClr val="dk2"/>
              </a:solidFill>
            </a:endParaRPr>
          </a:p>
          <a:p>
            <a:pPr marL="304792" indent="0" algn="just">
              <a:lnSpc>
                <a:spcPct val="100000"/>
              </a:lnSpc>
              <a:buNone/>
            </a:pPr>
            <a:endParaRPr dirty="0">
              <a:solidFill>
                <a:schemeClr val="dk2"/>
              </a:solidFill>
            </a:endParaRPr>
          </a:p>
          <a:p>
            <a:pPr marL="304792" indent="-474121" algn="just">
              <a:lnSpc>
                <a:spcPct val="100000"/>
              </a:lnSpc>
              <a:buClr>
                <a:schemeClr val="dk2"/>
              </a:buClr>
              <a:buSzPts val="2000"/>
              <a:buAutoNum type="arabicParenR"/>
            </a:pPr>
            <a:r>
              <a:rPr lang="en" sz="2667" dirty="0">
                <a:solidFill>
                  <a:schemeClr val="dk2"/>
                </a:solidFill>
              </a:rPr>
              <a:t>Test this curriculum for efficacy</a:t>
            </a:r>
            <a:endParaRPr sz="2667" dirty="0">
              <a:solidFill>
                <a:schemeClr val="dk2"/>
              </a:solidFill>
            </a:endParaRPr>
          </a:p>
          <a:p>
            <a:pPr marL="914377" lvl="1" indent="-448722" algn="just">
              <a:lnSpc>
                <a:spcPct val="100000"/>
              </a:lnSpc>
              <a:buClr>
                <a:schemeClr val="dk2"/>
              </a:buClr>
              <a:buSzPts val="1700"/>
              <a:buAutoNum type="alphaLcPeriod"/>
            </a:pPr>
            <a:r>
              <a:rPr lang="en" sz="2267" dirty="0">
                <a:solidFill>
                  <a:schemeClr val="dk2"/>
                </a:solidFill>
              </a:rPr>
              <a:t>Instructional teams’ enhanced knowledge of how college students learn proof writing, </a:t>
            </a:r>
            <a:endParaRPr sz="2267" dirty="0">
              <a:solidFill>
                <a:schemeClr val="dk2"/>
              </a:solidFill>
            </a:endParaRPr>
          </a:p>
          <a:p>
            <a:pPr marL="914377" lvl="1" indent="-448722" algn="just">
              <a:lnSpc>
                <a:spcPct val="100000"/>
              </a:lnSpc>
              <a:buClr>
                <a:schemeClr val="dk2"/>
              </a:buClr>
              <a:buSzPts val="1700"/>
              <a:buAutoNum type="alphaLcPeriod"/>
            </a:pPr>
            <a:r>
              <a:rPr lang="en" sz="2267" dirty="0">
                <a:solidFill>
                  <a:schemeClr val="dk2"/>
                </a:solidFill>
              </a:rPr>
              <a:t>Vision for responsive and equitable mathematics teaching, </a:t>
            </a:r>
            <a:endParaRPr sz="2267" dirty="0">
              <a:solidFill>
                <a:schemeClr val="dk2"/>
              </a:solidFill>
            </a:endParaRPr>
          </a:p>
          <a:p>
            <a:pPr marL="914377" lvl="1" indent="-448722" algn="just">
              <a:lnSpc>
                <a:spcPct val="100000"/>
              </a:lnSpc>
              <a:buClr>
                <a:schemeClr val="dk2"/>
              </a:buClr>
              <a:buSzPts val="1700"/>
              <a:buAutoNum type="alphaLcPeriod"/>
            </a:pPr>
            <a:r>
              <a:rPr lang="en" sz="2267" dirty="0">
                <a:solidFill>
                  <a:schemeClr val="dk2"/>
                </a:solidFill>
              </a:rPr>
              <a:t>Enactment of responsive and equitable mathematics instruction, </a:t>
            </a:r>
            <a:endParaRPr sz="2267" dirty="0">
              <a:solidFill>
                <a:schemeClr val="dk2"/>
              </a:solidFill>
            </a:endParaRPr>
          </a:p>
          <a:p>
            <a:pPr marL="914377" lvl="1" indent="-448722" algn="just">
              <a:lnSpc>
                <a:spcPct val="100000"/>
              </a:lnSpc>
              <a:buClr>
                <a:schemeClr val="dk2"/>
              </a:buClr>
              <a:buSzPts val="1700"/>
              <a:buAutoNum type="alphaLcPeriod"/>
            </a:pPr>
            <a:r>
              <a:rPr lang="en" sz="2267" dirty="0">
                <a:solidFill>
                  <a:schemeClr val="dk2"/>
                </a:solidFill>
              </a:rPr>
              <a:t>Enhanced students’ learning</a:t>
            </a:r>
            <a:endParaRPr sz="2267" dirty="0">
              <a:solidFill>
                <a:schemeClr val="dk2"/>
              </a:solidFill>
            </a:endParaRPr>
          </a:p>
          <a:p>
            <a:pPr marL="304792" indent="0" algn="just">
              <a:lnSpc>
                <a:spcPct val="100000"/>
              </a:lnSpc>
              <a:buNone/>
            </a:pPr>
            <a:endParaRPr dirty="0">
              <a:solidFill>
                <a:schemeClr val="dk2"/>
              </a:solidFill>
            </a:endParaRPr>
          </a:p>
          <a:p>
            <a:pPr marL="304792" indent="-474121" algn="just">
              <a:lnSpc>
                <a:spcPct val="100000"/>
              </a:lnSpc>
              <a:buClr>
                <a:schemeClr val="dk2"/>
              </a:buClr>
              <a:buSzPts val="2000"/>
              <a:buAutoNum type="arabicParenR"/>
            </a:pPr>
            <a:r>
              <a:rPr lang="en" sz="2667" dirty="0">
                <a:solidFill>
                  <a:schemeClr val="dk2"/>
                </a:solidFill>
              </a:rPr>
              <a:t>Disseminate the tested curriculum </a:t>
            </a:r>
            <a:endParaRPr sz="4400" dirty="0">
              <a:solidFill>
                <a:schemeClr val="dk2"/>
              </a:solidFill>
            </a:endParaRPr>
          </a:p>
        </p:txBody>
      </p:sp>
      <p:pic>
        <p:nvPicPr>
          <p:cNvPr id="4" name="Content Placeholder 8">
            <a:extLst>
              <a:ext uri="{FF2B5EF4-FFF2-40B4-BE49-F238E27FC236}">
                <a16:creationId xmlns:a16="http://schemas.microsoft.com/office/drawing/2014/main" id="{A56334AD-1B32-4715-037E-7C7CE985D98E}"/>
              </a:ext>
            </a:extLst>
          </p:cNvPr>
          <p:cNvPicPr>
            <a:picLocks noChangeAspect="1"/>
          </p:cNvPicPr>
          <p:nvPr/>
        </p:nvPicPr>
        <p:blipFill>
          <a:blip r:embed="rId3"/>
          <a:stretch>
            <a:fillRect/>
          </a:stretch>
        </p:blipFill>
        <p:spPr>
          <a:xfrm>
            <a:off x="-1" y="6341594"/>
            <a:ext cx="12192001" cy="5773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C260-A95B-4ACA-E5ED-7756B98B4EF5}"/>
              </a:ext>
            </a:extLst>
          </p:cNvPr>
          <p:cNvSpPr>
            <a:spLocks noGrp="1"/>
          </p:cNvSpPr>
          <p:nvPr>
            <p:ph type="title"/>
          </p:nvPr>
        </p:nvSpPr>
        <p:spPr/>
        <p:txBody>
          <a:bodyPr>
            <a:normAutofit/>
          </a:bodyPr>
          <a:lstStyle/>
          <a:p>
            <a:r>
              <a:rPr lang="en-US" sz="4000" b="1" dirty="0"/>
              <a:t>Research Approach</a:t>
            </a:r>
          </a:p>
        </p:txBody>
      </p:sp>
      <p:sp>
        <p:nvSpPr>
          <p:cNvPr id="3" name="Content Placeholder 2">
            <a:extLst>
              <a:ext uri="{FF2B5EF4-FFF2-40B4-BE49-F238E27FC236}">
                <a16:creationId xmlns:a16="http://schemas.microsoft.com/office/drawing/2014/main" id="{E48A086C-B33E-2ED3-D003-CA8882421C16}"/>
              </a:ext>
            </a:extLst>
          </p:cNvPr>
          <p:cNvSpPr>
            <a:spLocks noGrp="1"/>
          </p:cNvSpPr>
          <p:nvPr>
            <p:ph idx="1"/>
          </p:nvPr>
        </p:nvSpPr>
        <p:spPr>
          <a:xfrm>
            <a:off x="838200" y="1825625"/>
            <a:ext cx="10515600" cy="4351338"/>
          </a:xfrm>
        </p:spPr>
        <p:txBody>
          <a:bodyPr>
            <a:normAutofit/>
          </a:bodyPr>
          <a:lstStyle/>
          <a:p>
            <a:pPr lvl="8"/>
            <a:r>
              <a:rPr lang="en-US" sz="2400" b="1" dirty="0"/>
              <a:t>Partnership</a:t>
            </a:r>
            <a:r>
              <a:rPr lang="en-US" sz="2400" dirty="0"/>
              <a:t> between education researchers and faculty/students in mathematics department</a:t>
            </a:r>
          </a:p>
          <a:p>
            <a:pPr marL="3657600" lvl="8" indent="0">
              <a:buNone/>
            </a:pPr>
            <a:endParaRPr lang="en-US" dirty="0"/>
          </a:p>
          <a:p>
            <a:pPr>
              <a:lnSpc>
                <a:spcPct val="100000"/>
              </a:lnSpc>
              <a:spcBef>
                <a:spcPts val="0"/>
              </a:spcBef>
            </a:pPr>
            <a:r>
              <a:rPr lang="en-US" sz="2400" dirty="0"/>
              <a:t>Situate noticing professional development</a:t>
            </a:r>
          </a:p>
          <a:p>
            <a:pPr marL="0" indent="0">
              <a:lnSpc>
                <a:spcPct val="100000"/>
              </a:lnSpc>
              <a:spcBef>
                <a:spcPts val="0"/>
              </a:spcBef>
              <a:buNone/>
            </a:pPr>
            <a:r>
              <a:rPr lang="en-US" sz="2400" dirty="0"/>
              <a:t>within the </a:t>
            </a:r>
            <a:r>
              <a:rPr lang="en-US" sz="2400" b="1" dirty="0"/>
              <a:t>history and context </a:t>
            </a:r>
            <a:r>
              <a:rPr lang="en-US" sz="2400" dirty="0"/>
              <a:t>of the mathematics department</a:t>
            </a:r>
          </a:p>
          <a:p>
            <a:pPr marL="0" indent="0">
              <a:lnSpc>
                <a:spcPct val="100000"/>
              </a:lnSpc>
              <a:spcBef>
                <a:spcPts val="0"/>
              </a:spcBef>
              <a:buNone/>
            </a:pPr>
            <a:endParaRPr lang="en-US" dirty="0"/>
          </a:p>
          <a:p>
            <a:pPr lvl="8"/>
            <a:r>
              <a:rPr lang="en-US" sz="2400" dirty="0"/>
              <a:t>Utilize </a:t>
            </a:r>
            <a:r>
              <a:rPr lang="en-US" sz="2400" b="1" dirty="0"/>
              <a:t>design-based implementation research </a:t>
            </a:r>
            <a:r>
              <a:rPr lang="en-US" sz="2400" dirty="0"/>
              <a:t>methodology to make explicit and test theory of change</a:t>
            </a:r>
          </a:p>
        </p:txBody>
      </p:sp>
      <p:pic>
        <p:nvPicPr>
          <p:cNvPr id="4" name="Content Placeholder 8">
            <a:extLst>
              <a:ext uri="{FF2B5EF4-FFF2-40B4-BE49-F238E27FC236}">
                <a16:creationId xmlns:a16="http://schemas.microsoft.com/office/drawing/2014/main" id="{C1F7F52F-3A3C-8ADA-E8C2-CC6C79372775}"/>
              </a:ext>
            </a:extLst>
          </p:cNvPr>
          <p:cNvPicPr>
            <a:picLocks noChangeAspect="1"/>
          </p:cNvPicPr>
          <p:nvPr/>
        </p:nvPicPr>
        <p:blipFill>
          <a:blip r:embed="rId3"/>
          <a:stretch>
            <a:fillRect/>
          </a:stretch>
        </p:blipFill>
        <p:spPr>
          <a:xfrm>
            <a:off x="-1" y="6341594"/>
            <a:ext cx="12192001" cy="577317"/>
          </a:xfrm>
          <a:prstGeom prst="rect">
            <a:avLst/>
          </a:prstGeom>
        </p:spPr>
      </p:pic>
      <p:pic>
        <p:nvPicPr>
          <p:cNvPr id="10" name="Graphic 9" descr="Blueprint outline">
            <a:extLst>
              <a:ext uri="{FF2B5EF4-FFF2-40B4-BE49-F238E27FC236}">
                <a16:creationId xmlns:a16="http://schemas.microsoft.com/office/drawing/2014/main" id="{1BCF0CC1-1843-0478-2BE6-0D93EAB012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8249" y="3822844"/>
            <a:ext cx="1476463" cy="1476463"/>
          </a:xfrm>
          <a:prstGeom prst="rect">
            <a:avLst/>
          </a:prstGeom>
        </p:spPr>
      </p:pic>
      <p:pic>
        <p:nvPicPr>
          <p:cNvPr id="12" name="Graphic 11" descr="Bank outline">
            <a:extLst>
              <a:ext uri="{FF2B5EF4-FFF2-40B4-BE49-F238E27FC236}">
                <a16:creationId xmlns:a16="http://schemas.microsoft.com/office/drawing/2014/main" id="{D205746C-C4DD-827B-B640-032001F424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2957" y="2631093"/>
            <a:ext cx="1370201" cy="1370201"/>
          </a:xfrm>
          <a:prstGeom prst="rect">
            <a:avLst/>
          </a:prstGeom>
        </p:spPr>
      </p:pic>
      <p:pic>
        <p:nvPicPr>
          <p:cNvPr id="14" name="Graphic 13" descr="Cheers with solid fill">
            <a:extLst>
              <a:ext uri="{FF2B5EF4-FFF2-40B4-BE49-F238E27FC236}">
                <a16:creationId xmlns:a16="http://schemas.microsoft.com/office/drawing/2014/main" id="{07ADEE9D-716D-E838-20ED-097C51B8A8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2701" y="1450950"/>
            <a:ext cx="1186344" cy="1186344"/>
          </a:xfrm>
          <a:prstGeom prst="rect">
            <a:avLst/>
          </a:prstGeom>
        </p:spPr>
      </p:pic>
    </p:spTree>
    <p:extLst>
      <p:ext uri="{BB962C8B-B14F-4D97-AF65-F5344CB8AC3E}">
        <p14:creationId xmlns:p14="http://schemas.microsoft.com/office/powerpoint/2010/main" val="130906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B439C-313A-3AF2-A0DF-3C2FD48E4A8D}"/>
              </a:ext>
            </a:extLst>
          </p:cNvPr>
          <p:cNvSpPr>
            <a:spLocks noGrp="1"/>
          </p:cNvSpPr>
          <p:nvPr>
            <p:ph type="title"/>
          </p:nvPr>
        </p:nvSpPr>
        <p:spPr>
          <a:xfrm>
            <a:off x="838199" y="210109"/>
            <a:ext cx="10515600" cy="1325563"/>
          </a:xfrm>
        </p:spPr>
        <p:txBody>
          <a:bodyPr/>
          <a:lstStyle/>
          <a:p>
            <a:r>
              <a:rPr lang="en-US" b="1" dirty="0"/>
              <a:t>How can we re-envision university teaching?</a:t>
            </a:r>
          </a:p>
        </p:txBody>
      </p:sp>
      <p:pic>
        <p:nvPicPr>
          <p:cNvPr id="16" name="Content Placeholder 15" descr="A group of people sitting at tables&#10;&#10;Description automatically generated with low confidence">
            <a:extLst>
              <a:ext uri="{FF2B5EF4-FFF2-40B4-BE49-F238E27FC236}">
                <a16:creationId xmlns:a16="http://schemas.microsoft.com/office/drawing/2014/main" id="{EA40EAEC-35EA-0FA8-1759-4D764B1B1FA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9905" y="1535672"/>
            <a:ext cx="5157787" cy="3440203"/>
          </a:xfrm>
          <a:ln w="19050">
            <a:solidFill>
              <a:schemeClr val="tx1"/>
            </a:solidFill>
          </a:ln>
        </p:spPr>
      </p:pic>
      <p:pic>
        <p:nvPicPr>
          <p:cNvPr id="13" name="Picture 12" descr="A person teaching a class&#10;&#10;Description automatically generated with low confidence">
            <a:extLst>
              <a:ext uri="{FF2B5EF4-FFF2-40B4-BE49-F238E27FC236}">
                <a16:creationId xmlns:a16="http://schemas.microsoft.com/office/drawing/2014/main" id="{47B7677D-CDFC-0344-DD22-1686708DD69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1553" y="2250230"/>
            <a:ext cx="5183424" cy="2553486"/>
          </a:xfrm>
          <a:prstGeom prst="rect">
            <a:avLst/>
          </a:prstGeom>
          <a:ln w="12700">
            <a:solidFill>
              <a:schemeClr val="accent4"/>
            </a:solidFill>
          </a:ln>
        </p:spPr>
      </p:pic>
      <p:sp>
        <p:nvSpPr>
          <p:cNvPr id="17" name="TextBox 16">
            <a:extLst>
              <a:ext uri="{FF2B5EF4-FFF2-40B4-BE49-F238E27FC236}">
                <a16:creationId xmlns:a16="http://schemas.microsoft.com/office/drawing/2014/main" id="{72BF61F7-BA16-4D4D-D280-BA7C7799CA71}"/>
              </a:ext>
            </a:extLst>
          </p:cNvPr>
          <p:cNvSpPr txBox="1"/>
          <p:nvPr/>
        </p:nvSpPr>
        <p:spPr>
          <a:xfrm>
            <a:off x="179830" y="5980389"/>
            <a:ext cx="5157787" cy="230832"/>
          </a:xfrm>
          <a:prstGeom prst="rect">
            <a:avLst/>
          </a:prstGeom>
          <a:noFill/>
        </p:spPr>
        <p:txBody>
          <a:bodyPr wrap="square" rtlCol="0">
            <a:spAutoFit/>
          </a:bodyPr>
          <a:lstStyle/>
          <a:p>
            <a:r>
              <a:rPr lang="en-US" sz="900" dirty="0">
                <a:hlinkClick r:id="rId4" tooltip="https://cft.vanderbilt.edu/guides-sub-pages/learning-spaces/"/>
              </a:rPr>
              <a:t>This Photo</a:t>
            </a:r>
            <a:r>
              <a:rPr lang="en-US" sz="900" dirty="0"/>
              <a:t> by Unknown Author is licensed under </a:t>
            </a:r>
            <a:r>
              <a:rPr lang="en-US" sz="900" dirty="0">
                <a:hlinkClick r:id="rId7" tooltip="https://creativecommons.org/licenses/by-nc/3.0/"/>
              </a:rPr>
              <a:t>CC BY-NC</a:t>
            </a:r>
            <a:endParaRPr lang="en-US" sz="900" dirty="0"/>
          </a:p>
        </p:txBody>
      </p:sp>
      <p:pic>
        <p:nvPicPr>
          <p:cNvPr id="10" name="Content Placeholder 8">
            <a:extLst>
              <a:ext uri="{FF2B5EF4-FFF2-40B4-BE49-F238E27FC236}">
                <a16:creationId xmlns:a16="http://schemas.microsoft.com/office/drawing/2014/main" id="{86E99D3E-C606-3EBF-E7DA-0308FC371132}"/>
              </a:ext>
            </a:extLst>
          </p:cNvPr>
          <p:cNvPicPr>
            <a:picLocks noChangeAspect="1"/>
          </p:cNvPicPr>
          <p:nvPr/>
        </p:nvPicPr>
        <p:blipFill>
          <a:blip r:embed="rId8"/>
          <a:stretch>
            <a:fillRect/>
          </a:stretch>
        </p:blipFill>
        <p:spPr>
          <a:xfrm>
            <a:off x="-1" y="6341594"/>
            <a:ext cx="12192001" cy="577317"/>
          </a:xfrm>
          <a:prstGeom prst="rect">
            <a:avLst/>
          </a:prstGeom>
        </p:spPr>
      </p:pic>
      <p:sp>
        <p:nvSpPr>
          <p:cNvPr id="2" name="Arrow: Curved Up 1">
            <a:extLst>
              <a:ext uri="{FF2B5EF4-FFF2-40B4-BE49-F238E27FC236}">
                <a16:creationId xmlns:a16="http://schemas.microsoft.com/office/drawing/2014/main" id="{D7D7E53B-9AAB-49D0-2920-09C03330F33F}"/>
              </a:ext>
            </a:extLst>
          </p:cNvPr>
          <p:cNvSpPr/>
          <p:nvPr/>
        </p:nvSpPr>
        <p:spPr>
          <a:xfrm>
            <a:off x="4540195" y="5184250"/>
            <a:ext cx="2767054" cy="57731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617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569300" y="182200"/>
            <a:ext cx="9933717" cy="757367"/>
          </a:xfrm>
          <a:prstGeom prst="rect">
            <a:avLst/>
          </a:prstGeom>
        </p:spPr>
        <p:txBody>
          <a:bodyPr spcFirstLastPara="1" vert="horz" wrap="square" lIns="121900" tIns="121900" rIns="121900" bIns="121900" rtlCol="0" anchor="t" anchorCtr="0">
            <a:normAutofit fontScale="90000"/>
          </a:bodyPr>
          <a:lstStyle/>
          <a:p>
            <a:r>
              <a:rPr lang="en" b="1" dirty="0"/>
              <a:t>Draft Conjecture Map</a:t>
            </a:r>
            <a:endParaRPr b="1" dirty="0"/>
          </a:p>
        </p:txBody>
      </p:sp>
      <p:pic>
        <p:nvPicPr>
          <p:cNvPr id="167" name="Google Shape;167;p18"/>
          <p:cNvPicPr preferRelativeResize="0"/>
          <p:nvPr/>
        </p:nvPicPr>
        <p:blipFill>
          <a:blip r:embed="rId3">
            <a:alphaModFix/>
          </a:blip>
          <a:stretch>
            <a:fillRect/>
          </a:stretch>
        </p:blipFill>
        <p:spPr>
          <a:xfrm>
            <a:off x="740734" y="713063"/>
            <a:ext cx="9527391" cy="60652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629200" y="676167"/>
            <a:ext cx="10962800" cy="1332400"/>
          </a:xfrm>
          <a:prstGeom prst="rect">
            <a:avLst/>
          </a:prstGeom>
        </p:spPr>
        <p:txBody>
          <a:bodyPr spcFirstLastPara="1" vert="horz" wrap="square" lIns="121900" tIns="121900" rIns="121900" bIns="121900" rtlCol="0" anchor="t" anchorCtr="0">
            <a:noAutofit/>
          </a:bodyPr>
          <a:lstStyle/>
          <a:p>
            <a:pPr>
              <a:buSzPts val="990"/>
            </a:pPr>
            <a:r>
              <a:rPr lang="en" b="1" dirty="0"/>
              <a:t>Teacher Noticing Conception</a:t>
            </a:r>
            <a:endParaRPr b="1" dirty="0"/>
          </a:p>
        </p:txBody>
      </p:sp>
      <p:sp>
        <p:nvSpPr>
          <p:cNvPr id="143" name="Google Shape;143;p14"/>
          <p:cNvSpPr txBox="1">
            <a:spLocks noGrp="1"/>
          </p:cNvSpPr>
          <p:nvPr>
            <p:ph type="body" idx="1"/>
          </p:nvPr>
        </p:nvSpPr>
        <p:spPr>
          <a:xfrm>
            <a:off x="1033967" y="1829000"/>
            <a:ext cx="10007600" cy="40544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sz="3867" dirty="0"/>
              <a:t>The process of constantly </a:t>
            </a:r>
            <a:r>
              <a:rPr lang="en" sz="3867" dirty="0">
                <a:solidFill>
                  <a:schemeClr val="accent2"/>
                </a:solidFill>
              </a:rPr>
              <a:t>attending</a:t>
            </a:r>
            <a:r>
              <a:rPr lang="en" sz="3867" dirty="0"/>
              <a:t> to and </a:t>
            </a:r>
            <a:r>
              <a:rPr lang="en" sz="3867" dirty="0">
                <a:solidFill>
                  <a:schemeClr val="accent2"/>
                </a:solidFill>
              </a:rPr>
              <a:t>making sense</a:t>
            </a:r>
            <a:r>
              <a:rPr lang="en" sz="3867" dirty="0"/>
              <a:t> of student mathematical thinking and of the interactions that unfold in the classroom, while also using that information to both learn and inform </a:t>
            </a:r>
            <a:r>
              <a:rPr lang="en" sz="3867" dirty="0">
                <a:solidFill>
                  <a:schemeClr val="accent2"/>
                </a:solidFill>
              </a:rPr>
              <a:t>next steps</a:t>
            </a:r>
            <a:r>
              <a:rPr lang="en" sz="3867" dirty="0"/>
              <a:t> in teaching (Jacobs, Lamb, &amp; Philipp, 2010). </a:t>
            </a:r>
            <a:endParaRPr sz="4933" dirty="0"/>
          </a:p>
        </p:txBody>
      </p:sp>
      <p:pic>
        <p:nvPicPr>
          <p:cNvPr id="4" name="Content Placeholder 8">
            <a:extLst>
              <a:ext uri="{FF2B5EF4-FFF2-40B4-BE49-F238E27FC236}">
                <a16:creationId xmlns:a16="http://schemas.microsoft.com/office/drawing/2014/main" id="{F83C379E-C551-FC55-6A95-451504DFBB5C}"/>
              </a:ext>
            </a:extLst>
          </p:cNvPr>
          <p:cNvPicPr>
            <a:picLocks noChangeAspect="1"/>
          </p:cNvPicPr>
          <p:nvPr/>
        </p:nvPicPr>
        <p:blipFill>
          <a:blip r:embed="rId3"/>
          <a:stretch>
            <a:fillRect/>
          </a:stretch>
        </p:blipFill>
        <p:spPr>
          <a:xfrm>
            <a:off x="-1" y="6341594"/>
            <a:ext cx="12192001" cy="57731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630805" y="534067"/>
            <a:ext cx="10007600" cy="1272800"/>
          </a:xfrm>
          <a:prstGeom prst="rect">
            <a:avLst/>
          </a:prstGeom>
        </p:spPr>
        <p:txBody>
          <a:bodyPr spcFirstLastPara="1" vert="horz" wrap="square" lIns="121900" tIns="121900" rIns="121900" bIns="121900" rtlCol="0" anchor="t" anchorCtr="0">
            <a:normAutofit/>
          </a:bodyPr>
          <a:lstStyle/>
          <a:p>
            <a:r>
              <a:rPr lang="en" sz="3600" b="1" dirty="0"/>
              <a:t>Sample Noticing Prompts</a:t>
            </a:r>
            <a:endParaRPr sz="3600" b="1" dirty="0"/>
          </a:p>
        </p:txBody>
      </p:sp>
      <p:sp>
        <p:nvSpPr>
          <p:cNvPr id="155" name="Google Shape;155;p16"/>
          <p:cNvSpPr txBox="1">
            <a:spLocks noGrp="1"/>
          </p:cNvSpPr>
          <p:nvPr>
            <p:ph type="body" idx="1"/>
          </p:nvPr>
        </p:nvSpPr>
        <p:spPr>
          <a:xfrm>
            <a:off x="991065" y="1617933"/>
            <a:ext cx="4681057" cy="3935579"/>
          </a:xfrm>
          <a:prstGeom prst="rect">
            <a:avLst/>
          </a:prstGeom>
        </p:spPr>
        <p:txBody>
          <a:bodyPr spcFirstLastPara="1" vert="horz" wrap="square" lIns="121900" tIns="121900" rIns="121900" bIns="121900" rtlCol="0" anchor="t" anchorCtr="0">
            <a:noAutofit/>
          </a:bodyPr>
          <a:lstStyle/>
          <a:p>
            <a:pPr marL="0" indent="0">
              <a:lnSpc>
                <a:spcPct val="97916"/>
              </a:lnSpc>
              <a:buNone/>
            </a:pPr>
            <a:r>
              <a:rPr lang="en-US" sz="2200" b="1" dirty="0">
                <a:solidFill>
                  <a:srgbClr val="000000"/>
                </a:solidFill>
              </a:rPr>
              <a:t>Student Thinking</a:t>
            </a:r>
            <a:endParaRPr sz="2200" b="1" dirty="0">
              <a:solidFill>
                <a:srgbClr val="000000"/>
              </a:solidFill>
            </a:endParaRPr>
          </a:p>
          <a:p>
            <a:pPr marL="0" indent="0">
              <a:lnSpc>
                <a:spcPct val="97916"/>
              </a:lnSpc>
              <a:spcBef>
                <a:spcPts val="1067"/>
              </a:spcBef>
              <a:buNone/>
            </a:pPr>
            <a:r>
              <a:rPr lang="en" sz="2200" i="1" dirty="0">
                <a:solidFill>
                  <a:srgbClr val="000000"/>
                </a:solidFill>
              </a:rPr>
              <a:t>What does the student in the video appear to understand mathematically?</a:t>
            </a:r>
          </a:p>
          <a:p>
            <a:pPr marL="0" indent="0">
              <a:lnSpc>
                <a:spcPct val="97916"/>
              </a:lnSpc>
              <a:spcBef>
                <a:spcPts val="1067"/>
              </a:spcBef>
              <a:buNone/>
            </a:pPr>
            <a:r>
              <a:rPr lang="en" sz="2200" i="1" dirty="0">
                <a:solidFill>
                  <a:srgbClr val="000000"/>
                </a:solidFill>
              </a:rPr>
              <a:t> What confusions or difficulties does s/he seem to have? From where might these originate?</a:t>
            </a:r>
          </a:p>
          <a:p>
            <a:pPr marL="0" indent="0">
              <a:lnSpc>
                <a:spcPct val="97916"/>
              </a:lnSpc>
              <a:spcBef>
                <a:spcPts val="1067"/>
              </a:spcBef>
              <a:buNone/>
            </a:pPr>
            <a:r>
              <a:rPr lang="en" sz="2200" i="1" dirty="0">
                <a:solidFill>
                  <a:srgbClr val="000000"/>
                </a:solidFill>
              </a:rPr>
              <a:t> Where in the video/transcript do you see evidence of student understanding/difficulties?</a:t>
            </a:r>
            <a:endParaRPr sz="2200" dirty="0">
              <a:solidFill>
                <a:srgbClr val="000000"/>
              </a:solidFill>
            </a:endParaRPr>
          </a:p>
          <a:p>
            <a:pPr marL="0" indent="0">
              <a:lnSpc>
                <a:spcPct val="105000"/>
              </a:lnSpc>
              <a:spcBef>
                <a:spcPts val="1067"/>
              </a:spcBef>
              <a:spcAft>
                <a:spcPts val="1600"/>
              </a:spcAft>
              <a:buNone/>
            </a:pPr>
            <a:endParaRPr dirty="0"/>
          </a:p>
        </p:txBody>
      </p:sp>
      <p:pic>
        <p:nvPicPr>
          <p:cNvPr id="4" name="Content Placeholder 8">
            <a:extLst>
              <a:ext uri="{FF2B5EF4-FFF2-40B4-BE49-F238E27FC236}">
                <a16:creationId xmlns:a16="http://schemas.microsoft.com/office/drawing/2014/main" id="{21092FC9-8A15-5C89-2179-05CA27679953}"/>
              </a:ext>
            </a:extLst>
          </p:cNvPr>
          <p:cNvPicPr>
            <a:picLocks noChangeAspect="1"/>
          </p:cNvPicPr>
          <p:nvPr/>
        </p:nvPicPr>
        <p:blipFill>
          <a:blip r:embed="rId3"/>
          <a:stretch>
            <a:fillRect/>
          </a:stretch>
        </p:blipFill>
        <p:spPr>
          <a:xfrm>
            <a:off x="-1" y="6341594"/>
            <a:ext cx="12192001" cy="577317"/>
          </a:xfrm>
          <a:prstGeom prst="rect">
            <a:avLst/>
          </a:prstGeom>
        </p:spPr>
      </p:pic>
      <p:sp>
        <p:nvSpPr>
          <p:cNvPr id="2" name="TextBox 1">
            <a:extLst>
              <a:ext uri="{FF2B5EF4-FFF2-40B4-BE49-F238E27FC236}">
                <a16:creationId xmlns:a16="http://schemas.microsoft.com/office/drawing/2014/main" id="{47F0CD8C-1191-DE67-BD62-A9B2122A32F5}"/>
              </a:ext>
            </a:extLst>
          </p:cNvPr>
          <p:cNvSpPr txBox="1"/>
          <p:nvPr/>
        </p:nvSpPr>
        <p:spPr>
          <a:xfrm>
            <a:off x="6425967" y="1617933"/>
            <a:ext cx="4966283" cy="4110100"/>
          </a:xfrm>
          <a:prstGeom prst="rect">
            <a:avLst/>
          </a:prstGeom>
          <a:noFill/>
        </p:spPr>
        <p:txBody>
          <a:bodyPr wrap="square" rtlCol="0">
            <a:spAutoFit/>
          </a:bodyPr>
          <a:lstStyle/>
          <a:p>
            <a:pPr marL="0" indent="0">
              <a:lnSpc>
                <a:spcPct val="97916"/>
              </a:lnSpc>
              <a:spcBef>
                <a:spcPts val="1067"/>
              </a:spcBef>
              <a:buNone/>
            </a:pPr>
            <a:r>
              <a:rPr lang="en-US" sz="2200" b="1" dirty="0">
                <a:solidFill>
                  <a:srgbClr val="000000"/>
                </a:solidFill>
              </a:rPr>
              <a:t>Design of Mathematics Instruction</a:t>
            </a:r>
            <a:endParaRPr lang="en-US" sz="2200" dirty="0">
              <a:solidFill>
                <a:srgbClr val="000000"/>
              </a:solidFill>
            </a:endParaRPr>
          </a:p>
          <a:p>
            <a:pPr marL="0" indent="0">
              <a:lnSpc>
                <a:spcPct val="97916"/>
              </a:lnSpc>
              <a:spcBef>
                <a:spcPts val="1067"/>
              </a:spcBef>
              <a:buNone/>
            </a:pPr>
            <a:r>
              <a:rPr lang="en-US" sz="2200" i="1" dirty="0">
                <a:solidFill>
                  <a:srgbClr val="000000"/>
                </a:solidFill>
              </a:rPr>
              <a:t>How was the task designed to elicit student talk and thinking?</a:t>
            </a:r>
          </a:p>
          <a:p>
            <a:pPr marL="0" indent="0">
              <a:lnSpc>
                <a:spcPct val="97916"/>
              </a:lnSpc>
              <a:spcBef>
                <a:spcPts val="1067"/>
              </a:spcBef>
              <a:buNone/>
            </a:pPr>
            <a:r>
              <a:rPr lang="en-US" sz="2200" i="1" dirty="0">
                <a:solidFill>
                  <a:srgbClr val="000000"/>
                </a:solidFill>
              </a:rPr>
              <a:t>What questions did the instructor ask to make student thinking visible?</a:t>
            </a:r>
          </a:p>
          <a:p>
            <a:pPr marL="0" indent="0">
              <a:lnSpc>
                <a:spcPct val="97916"/>
              </a:lnSpc>
              <a:spcBef>
                <a:spcPts val="1067"/>
              </a:spcBef>
              <a:buNone/>
            </a:pPr>
            <a:r>
              <a:rPr lang="en-US" sz="2200" i="1" dirty="0">
                <a:solidFill>
                  <a:srgbClr val="000000"/>
                </a:solidFill>
              </a:rPr>
              <a:t>How did students engage with the tasks? What did they understand? What was confusing? Where in the video/transcript do you see evidence of student understanding/difficulties?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092200" y="463700"/>
            <a:ext cx="10007600" cy="1272800"/>
          </a:xfrm>
          <a:prstGeom prst="rect">
            <a:avLst/>
          </a:prstGeom>
        </p:spPr>
        <p:txBody>
          <a:bodyPr spcFirstLastPara="1" vert="horz" wrap="square" lIns="121900" tIns="121900" rIns="121900" bIns="121900" rtlCol="0" anchor="t" anchorCtr="0">
            <a:normAutofit/>
          </a:bodyPr>
          <a:lstStyle/>
          <a:p>
            <a:r>
              <a:rPr lang="en" sz="3600" b="1" dirty="0"/>
              <a:t>Sample Noticing Prompts</a:t>
            </a:r>
            <a:endParaRPr sz="3600" b="1" dirty="0"/>
          </a:p>
        </p:txBody>
      </p:sp>
      <p:sp>
        <p:nvSpPr>
          <p:cNvPr id="161" name="Google Shape;161;p17"/>
          <p:cNvSpPr txBox="1">
            <a:spLocks noGrp="1"/>
          </p:cNvSpPr>
          <p:nvPr>
            <p:ph type="body" idx="1"/>
          </p:nvPr>
        </p:nvSpPr>
        <p:spPr>
          <a:xfrm>
            <a:off x="905900" y="1553701"/>
            <a:ext cx="4756669" cy="4997200"/>
          </a:xfrm>
          <a:prstGeom prst="rect">
            <a:avLst/>
          </a:prstGeom>
        </p:spPr>
        <p:txBody>
          <a:bodyPr spcFirstLastPara="1" vert="horz" wrap="square" lIns="121900" tIns="121900" rIns="121900" bIns="121900" rtlCol="0" anchor="t" anchorCtr="0">
            <a:normAutofit/>
          </a:bodyPr>
          <a:lstStyle/>
          <a:p>
            <a:pPr marL="0" indent="0">
              <a:lnSpc>
                <a:spcPct val="107916"/>
              </a:lnSpc>
              <a:buNone/>
            </a:pPr>
            <a:r>
              <a:rPr lang="en" sz="2200" b="1" dirty="0">
                <a:solidFill>
                  <a:srgbClr val="000000"/>
                </a:solidFill>
                <a:ea typeface="Arial"/>
                <a:cs typeface="Arial"/>
                <a:sym typeface="Arial"/>
              </a:rPr>
              <a:t>Features of responsive teaching</a:t>
            </a:r>
            <a:endParaRPr sz="2200" b="1" dirty="0">
              <a:solidFill>
                <a:srgbClr val="000000"/>
              </a:solidFill>
              <a:ea typeface="Arial"/>
              <a:cs typeface="Arial"/>
              <a:sym typeface="Arial"/>
            </a:endParaRPr>
          </a:p>
          <a:p>
            <a:pPr marL="0" indent="0">
              <a:lnSpc>
                <a:spcPct val="107916"/>
              </a:lnSpc>
              <a:spcBef>
                <a:spcPts val="1067"/>
              </a:spcBef>
              <a:buNone/>
            </a:pPr>
            <a:r>
              <a:rPr lang="en" sz="2200" i="1" dirty="0">
                <a:solidFill>
                  <a:srgbClr val="000000"/>
                </a:solidFill>
                <a:ea typeface="Arial"/>
                <a:cs typeface="Arial"/>
                <a:sym typeface="Arial"/>
              </a:rPr>
              <a:t>How did the questions asked by the instructor further develop the key mathematical ideas? </a:t>
            </a:r>
          </a:p>
          <a:p>
            <a:pPr marL="0" indent="0">
              <a:lnSpc>
                <a:spcPct val="107916"/>
              </a:lnSpc>
              <a:spcBef>
                <a:spcPts val="1067"/>
              </a:spcBef>
              <a:buNone/>
            </a:pPr>
            <a:r>
              <a:rPr lang="en" sz="2200" i="1" dirty="0">
                <a:solidFill>
                  <a:srgbClr val="000000"/>
                </a:solidFill>
                <a:ea typeface="Arial"/>
                <a:cs typeface="Arial"/>
                <a:sym typeface="Arial"/>
              </a:rPr>
              <a:t>How did the instructor monitor student learning throughout the discussion? </a:t>
            </a:r>
          </a:p>
          <a:p>
            <a:pPr marL="0" indent="0">
              <a:lnSpc>
                <a:spcPct val="107916"/>
              </a:lnSpc>
              <a:spcBef>
                <a:spcPts val="1067"/>
              </a:spcBef>
              <a:buNone/>
            </a:pPr>
            <a:r>
              <a:rPr lang="en" sz="2200" i="1" dirty="0">
                <a:solidFill>
                  <a:srgbClr val="000000"/>
                </a:solidFill>
                <a:ea typeface="Arial"/>
                <a:cs typeface="Arial"/>
                <a:sym typeface="Arial"/>
              </a:rPr>
              <a:t>What opportunities did the student have to explain their ideas? How did the instructor build on student ideas?</a:t>
            </a:r>
            <a:endParaRPr sz="2200" i="1" dirty="0">
              <a:solidFill>
                <a:srgbClr val="000000"/>
              </a:solidFill>
              <a:ea typeface="Arial"/>
              <a:cs typeface="Arial"/>
              <a:sym typeface="Arial"/>
            </a:endParaRPr>
          </a:p>
          <a:p>
            <a:pPr marL="0" indent="0">
              <a:lnSpc>
                <a:spcPct val="107916"/>
              </a:lnSpc>
              <a:spcBef>
                <a:spcPts val="1067"/>
              </a:spcBef>
              <a:buNone/>
            </a:pPr>
            <a:endParaRPr sz="1867" i="1"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216C4A3-F835-2471-6A75-C13A11AF2920}"/>
              </a:ext>
            </a:extLst>
          </p:cNvPr>
          <p:cNvSpPr txBox="1"/>
          <p:nvPr/>
        </p:nvSpPr>
        <p:spPr>
          <a:xfrm>
            <a:off x="6409189" y="282166"/>
            <a:ext cx="5368953" cy="6193234"/>
          </a:xfrm>
          <a:prstGeom prst="rect">
            <a:avLst/>
          </a:prstGeom>
          <a:noFill/>
        </p:spPr>
        <p:txBody>
          <a:bodyPr wrap="square" rtlCol="0">
            <a:spAutoFit/>
          </a:bodyPr>
          <a:lstStyle/>
          <a:p>
            <a:pPr marL="0" indent="0">
              <a:lnSpc>
                <a:spcPct val="107916"/>
              </a:lnSpc>
              <a:spcBef>
                <a:spcPts val="1067"/>
              </a:spcBef>
              <a:buNone/>
            </a:pPr>
            <a:r>
              <a:rPr lang="en-US" sz="2200" b="1" dirty="0">
                <a:solidFill>
                  <a:srgbClr val="000000"/>
                </a:solidFill>
                <a:ea typeface="Arial"/>
                <a:cs typeface="Arial"/>
                <a:sym typeface="Arial"/>
              </a:rPr>
              <a:t>Features of equitable mathematics instruction</a:t>
            </a:r>
          </a:p>
          <a:p>
            <a:pPr marL="0" indent="0">
              <a:lnSpc>
                <a:spcPct val="107916"/>
              </a:lnSpc>
              <a:spcBef>
                <a:spcPts val="1067"/>
              </a:spcBef>
              <a:buNone/>
            </a:pPr>
            <a:r>
              <a:rPr lang="en-US" sz="2200" i="1" dirty="0">
                <a:solidFill>
                  <a:srgbClr val="000000"/>
                </a:solidFill>
                <a:ea typeface="Arial"/>
                <a:cs typeface="Arial"/>
                <a:sym typeface="Arial"/>
              </a:rPr>
              <a:t>In what ways does each student engage in the work of the class? How can more opportunities be created for every student to participate in meaningful ways?</a:t>
            </a:r>
          </a:p>
          <a:p>
            <a:pPr marL="0" indent="0">
              <a:lnSpc>
                <a:spcPct val="107916"/>
              </a:lnSpc>
              <a:spcBef>
                <a:spcPts val="1067"/>
              </a:spcBef>
              <a:spcAft>
                <a:spcPts val="1067"/>
              </a:spcAft>
              <a:buNone/>
            </a:pPr>
            <a:r>
              <a:rPr lang="en-US" sz="2200" i="1" dirty="0">
                <a:solidFill>
                  <a:srgbClr val="000000"/>
                </a:solidFill>
                <a:ea typeface="Arial"/>
                <a:cs typeface="Arial"/>
                <a:sym typeface="Arial"/>
              </a:rPr>
              <a:t>What opportunities do all students have to see themselves and others as proficient disciplinary thinkers, to grapple with challenges and construct new understandings, to build on others’ ideas, and to demonstrate their understandings?</a:t>
            </a:r>
          </a:p>
          <a:p>
            <a:pPr marL="0" indent="0">
              <a:lnSpc>
                <a:spcPct val="107916"/>
              </a:lnSpc>
              <a:spcBef>
                <a:spcPts val="1067"/>
              </a:spcBef>
              <a:spcAft>
                <a:spcPts val="1067"/>
              </a:spcAft>
              <a:buNone/>
            </a:pPr>
            <a:r>
              <a:rPr lang="en-US" sz="2200" i="1" dirty="0">
                <a:solidFill>
                  <a:srgbClr val="000000"/>
                </a:solidFill>
                <a:ea typeface="Arial"/>
                <a:cs typeface="Arial"/>
                <a:sym typeface="Arial"/>
              </a:rPr>
              <a:t>How can more of these opportunities be created?</a:t>
            </a:r>
            <a:endParaRPr lang="en-US" sz="2200" b="1" dirty="0">
              <a:solidFill>
                <a:srgbClr val="000000"/>
              </a:solidFill>
              <a:ea typeface="Arial"/>
              <a:cs typeface="Arial"/>
              <a:sym typeface="Arial"/>
            </a:endParaRPr>
          </a:p>
          <a:p>
            <a:endParaRPr lang="en-US" dirty="0"/>
          </a:p>
        </p:txBody>
      </p:sp>
      <p:pic>
        <p:nvPicPr>
          <p:cNvPr id="5" name="Content Placeholder 8">
            <a:extLst>
              <a:ext uri="{FF2B5EF4-FFF2-40B4-BE49-F238E27FC236}">
                <a16:creationId xmlns:a16="http://schemas.microsoft.com/office/drawing/2014/main" id="{187AD435-E464-B4F7-9934-387203F2595E}"/>
              </a:ext>
            </a:extLst>
          </p:cNvPr>
          <p:cNvPicPr>
            <a:picLocks noChangeAspect="1"/>
          </p:cNvPicPr>
          <p:nvPr/>
        </p:nvPicPr>
        <p:blipFill>
          <a:blip r:embed="rId3"/>
          <a:stretch>
            <a:fillRect/>
          </a:stretch>
        </p:blipFill>
        <p:spPr>
          <a:xfrm>
            <a:off x="-1" y="6341594"/>
            <a:ext cx="12192001" cy="57731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0CE5-CB61-F92C-9E57-A72B1ECFA731}"/>
              </a:ext>
            </a:extLst>
          </p:cNvPr>
          <p:cNvSpPr>
            <a:spLocks noGrp="1"/>
          </p:cNvSpPr>
          <p:nvPr>
            <p:ph type="title"/>
          </p:nvPr>
        </p:nvSpPr>
        <p:spPr/>
        <p:txBody>
          <a:bodyPr/>
          <a:lstStyle/>
          <a:p>
            <a:r>
              <a:rPr lang="en-US" dirty="0"/>
              <a:t>Year 1: </a:t>
            </a:r>
            <a:r>
              <a:rPr lang="en-US" b="1" dirty="0"/>
              <a:t>Refining</a:t>
            </a:r>
            <a:r>
              <a:rPr lang="en-US" dirty="0"/>
              <a:t> the conjecture map</a:t>
            </a:r>
          </a:p>
        </p:txBody>
      </p:sp>
      <p:pic>
        <p:nvPicPr>
          <p:cNvPr id="4" name="Google Shape;167;p18">
            <a:extLst>
              <a:ext uri="{FF2B5EF4-FFF2-40B4-BE49-F238E27FC236}">
                <a16:creationId xmlns:a16="http://schemas.microsoft.com/office/drawing/2014/main" id="{11A568D6-C268-2F1C-1E3C-C6860F251FE0}"/>
              </a:ext>
            </a:extLst>
          </p:cNvPr>
          <p:cNvPicPr preferRelativeResize="0">
            <a:picLocks noGrp="1"/>
          </p:cNvPicPr>
          <p:nvPr>
            <p:ph idx="1"/>
          </p:nvPr>
        </p:nvPicPr>
        <p:blipFill>
          <a:blip r:embed="rId3">
            <a:alphaModFix/>
          </a:blip>
          <a:stretch>
            <a:fillRect/>
          </a:stretch>
        </p:blipFill>
        <p:spPr>
          <a:xfrm>
            <a:off x="1124124" y="1825624"/>
            <a:ext cx="8405769" cy="4784901"/>
          </a:xfrm>
          <a:prstGeom prst="rect">
            <a:avLst/>
          </a:prstGeom>
          <a:noFill/>
          <a:ln>
            <a:noFill/>
          </a:ln>
        </p:spPr>
      </p:pic>
    </p:spTree>
    <p:extLst>
      <p:ext uri="{BB962C8B-B14F-4D97-AF65-F5344CB8AC3E}">
        <p14:creationId xmlns:p14="http://schemas.microsoft.com/office/powerpoint/2010/main" val="177587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765029" y="399733"/>
            <a:ext cx="10007600" cy="1272800"/>
          </a:xfrm>
          <a:prstGeom prst="rect">
            <a:avLst/>
          </a:prstGeom>
        </p:spPr>
        <p:txBody>
          <a:bodyPr spcFirstLastPara="1" vert="horz" wrap="square" lIns="121900" tIns="121900" rIns="121900" bIns="121900" rtlCol="0" anchor="t" anchorCtr="0">
            <a:normAutofit/>
          </a:bodyPr>
          <a:lstStyle/>
          <a:p>
            <a:pPr marL="457200" indent="-457200">
              <a:buFont typeface="Arial" panose="020B0604020202020204" pitchFamily="34" charset="0"/>
              <a:buChar char="•"/>
            </a:pPr>
            <a:r>
              <a:rPr lang="en" sz="3200" b="1" dirty="0"/>
              <a:t>Situating curriculum into specific context</a:t>
            </a:r>
            <a:endParaRPr sz="3200" b="1" dirty="0"/>
          </a:p>
        </p:txBody>
      </p:sp>
      <p:sp>
        <p:nvSpPr>
          <p:cNvPr id="173" name="Google Shape;173;p19"/>
          <p:cNvSpPr txBox="1">
            <a:spLocks noGrp="1"/>
          </p:cNvSpPr>
          <p:nvPr>
            <p:ph type="body" idx="1"/>
          </p:nvPr>
        </p:nvSpPr>
        <p:spPr>
          <a:xfrm>
            <a:off x="475600" y="1081567"/>
            <a:ext cx="11345200" cy="4827200"/>
          </a:xfrm>
          <a:prstGeom prst="rect">
            <a:avLst/>
          </a:prstGeom>
        </p:spPr>
        <p:txBody>
          <a:bodyPr spcFirstLastPara="1" vert="horz" wrap="square" lIns="121900" tIns="121900" rIns="121900" bIns="121900" rtlCol="0" anchor="t" anchorCtr="0">
            <a:normAutofit/>
          </a:bodyPr>
          <a:lstStyle/>
          <a:p>
            <a:pPr marL="0" indent="0">
              <a:lnSpc>
                <a:spcPct val="107916"/>
              </a:lnSpc>
              <a:spcBef>
                <a:spcPts val="1067"/>
              </a:spcBef>
              <a:buClr>
                <a:schemeClr val="dk1"/>
              </a:buClr>
              <a:buSzPts val="935"/>
              <a:buNone/>
            </a:pPr>
            <a:r>
              <a:rPr lang="en-US" sz="2000" dirty="0"/>
              <a:t> </a:t>
            </a:r>
            <a:endParaRPr sz="2000" dirty="0"/>
          </a:p>
          <a:p>
            <a:pPr marL="0" indent="0">
              <a:lnSpc>
                <a:spcPct val="200000"/>
              </a:lnSpc>
              <a:spcBef>
                <a:spcPts val="1067"/>
              </a:spcBef>
              <a:buNone/>
            </a:pPr>
            <a:endParaRPr sz="5880" dirty="0"/>
          </a:p>
          <a:p>
            <a:pPr marL="0" indent="0">
              <a:lnSpc>
                <a:spcPct val="107916"/>
              </a:lnSpc>
              <a:spcBef>
                <a:spcPts val="1067"/>
              </a:spcBef>
              <a:buNone/>
            </a:pPr>
            <a:endParaRPr sz="3743" dirty="0"/>
          </a:p>
          <a:p>
            <a:pPr marL="0" indent="0">
              <a:spcBef>
                <a:spcPts val="1067"/>
              </a:spcBef>
              <a:spcAft>
                <a:spcPts val="1600"/>
              </a:spcAft>
              <a:buNone/>
            </a:pPr>
            <a:endParaRPr sz="3743" dirty="0"/>
          </a:p>
        </p:txBody>
      </p:sp>
      <p:sp>
        <p:nvSpPr>
          <p:cNvPr id="174" name="Google Shape;174;p19"/>
          <p:cNvSpPr/>
          <p:nvPr/>
        </p:nvSpPr>
        <p:spPr>
          <a:xfrm>
            <a:off x="2167821" y="1244379"/>
            <a:ext cx="2364000" cy="1467200"/>
          </a:xfrm>
          <a:prstGeom prst="flowChartAlternateProcess">
            <a:avLst/>
          </a:prstGeom>
          <a:solidFill>
            <a:schemeClr val="accent1">
              <a:lumMod val="40000"/>
              <a:lumOff val="6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 name="Google Shape;175;p19"/>
          <p:cNvSpPr txBox="1"/>
          <p:nvPr/>
        </p:nvSpPr>
        <p:spPr>
          <a:xfrm>
            <a:off x="2315279" y="1356011"/>
            <a:ext cx="2171867" cy="1261844"/>
          </a:xfrm>
          <a:prstGeom prst="rect">
            <a:avLst/>
          </a:prstGeom>
          <a:noFill/>
          <a:ln>
            <a:noFill/>
          </a:ln>
        </p:spPr>
        <p:txBody>
          <a:bodyPr spcFirstLastPara="1" wrap="square" lIns="121900" tIns="121900" rIns="121900" bIns="121900" anchor="t" anchorCtr="0">
            <a:spAutoFit/>
          </a:bodyPr>
          <a:lstStyle/>
          <a:p>
            <a:pPr algn="ctr"/>
            <a:r>
              <a:rPr lang="en" sz="2200" dirty="0">
                <a:latin typeface="Calibri"/>
                <a:ea typeface="Calibri"/>
                <a:cs typeface="Calibri"/>
                <a:sym typeface="Calibri"/>
              </a:rPr>
              <a:t>Identify key core concepts in proof writing</a:t>
            </a:r>
            <a:endParaRPr sz="2200" dirty="0">
              <a:latin typeface="Calibri"/>
              <a:ea typeface="Calibri"/>
              <a:cs typeface="Calibri"/>
              <a:sym typeface="Calibri"/>
            </a:endParaRPr>
          </a:p>
        </p:txBody>
      </p:sp>
      <p:sp>
        <p:nvSpPr>
          <p:cNvPr id="176" name="Google Shape;176;p19"/>
          <p:cNvSpPr/>
          <p:nvPr/>
        </p:nvSpPr>
        <p:spPr>
          <a:xfrm>
            <a:off x="6333709" y="1288945"/>
            <a:ext cx="3481200" cy="1354800"/>
          </a:xfrm>
          <a:prstGeom prst="roundRect">
            <a:avLst>
              <a:gd name="adj" fmla="val 16667"/>
            </a:avLst>
          </a:prstGeom>
          <a:solidFill>
            <a:schemeClr val="accent1">
              <a:lumMod val="40000"/>
              <a:lumOff val="6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lnSpc>
                <a:spcPct val="107916"/>
              </a:lnSpc>
              <a:spcAft>
                <a:spcPts val="1067"/>
              </a:spcAft>
            </a:pPr>
            <a:r>
              <a:rPr lang="en" sz="2200" dirty="0">
                <a:latin typeface="Calibri"/>
                <a:ea typeface="Calibri"/>
                <a:cs typeface="Calibri"/>
                <a:sym typeface="Calibri"/>
              </a:rPr>
              <a:t>Design and collect pre/post student assessment data </a:t>
            </a:r>
            <a:endParaRPr sz="2200" dirty="0">
              <a:latin typeface="Calibri"/>
              <a:ea typeface="Calibri"/>
              <a:cs typeface="Calibri"/>
              <a:sym typeface="Calibri"/>
            </a:endParaRPr>
          </a:p>
        </p:txBody>
      </p:sp>
      <p:sp>
        <p:nvSpPr>
          <p:cNvPr id="177" name="Google Shape;177;p19"/>
          <p:cNvSpPr/>
          <p:nvPr/>
        </p:nvSpPr>
        <p:spPr>
          <a:xfrm>
            <a:off x="4943765" y="1739179"/>
            <a:ext cx="978000" cy="477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 name="Google Shape;178;p19"/>
          <p:cNvSpPr/>
          <p:nvPr/>
        </p:nvSpPr>
        <p:spPr>
          <a:xfrm>
            <a:off x="1475021" y="3019948"/>
            <a:ext cx="1874800" cy="838400"/>
          </a:xfrm>
          <a:prstGeom prst="stripedRightArrow">
            <a:avLst>
              <a:gd name="adj1" fmla="val 50000"/>
              <a:gd name="adj2" fmla="val 50000"/>
            </a:avLst>
          </a:prstGeom>
          <a:solidFill>
            <a:schemeClr val="accent6">
              <a:lumMod val="40000"/>
              <a:lumOff val="6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 name="Google Shape;179;p19"/>
          <p:cNvSpPr/>
          <p:nvPr/>
        </p:nvSpPr>
        <p:spPr>
          <a:xfrm>
            <a:off x="3941600" y="2996296"/>
            <a:ext cx="4413200" cy="1024800"/>
          </a:xfrm>
          <a:prstGeom prst="rect">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dirty="0"/>
              <a:t>Co-constructing vision for teaching and learning in the proof writing course </a:t>
            </a:r>
            <a:endParaRPr sz="2200" dirty="0"/>
          </a:p>
        </p:txBody>
      </p:sp>
      <p:sp>
        <p:nvSpPr>
          <p:cNvPr id="180" name="Google Shape;180;p19"/>
          <p:cNvSpPr/>
          <p:nvPr/>
        </p:nvSpPr>
        <p:spPr>
          <a:xfrm>
            <a:off x="8991723" y="2970676"/>
            <a:ext cx="1874800" cy="838400"/>
          </a:xfrm>
          <a:prstGeom prst="stripedRightArrow">
            <a:avLst>
              <a:gd name="adj1" fmla="val 50000"/>
              <a:gd name="adj2" fmla="val 50000"/>
            </a:avLst>
          </a:prstGeom>
          <a:solidFill>
            <a:schemeClr val="accent6">
              <a:lumMod val="40000"/>
              <a:lumOff val="6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id="{D5B8FB10-31C3-E491-2C48-3B631A8D5189}"/>
              </a:ext>
            </a:extLst>
          </p:cNvPr>
          <p:cNvSpPr txBox="1"/>
          <p:nvPr/>
        </p:nvSpPr>
        <p:spPr>
          <a:xfrm>
            <a:off x="765029" y="4190229"/>
            <a:ext cx="747272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mj-lt"/>
              </a:rPr>
              <a:t>Video and task design</a:t>
            </a:r>
          </a:p>
        </p:txBody>
      </p:sp>
      <p:sp>
        <p:nvSpPr>
          <p:cNvPr id="14" name="Google Shape;190;p20">
            <a:extLst>
              <a:ext uri="{FF2B5EF4-FFF2-40B4-BE49-F238E27FC236}">
                <a16:creationId xmlns:a16="http://schemas.microsoft.com/office/drawing/2014/main" id="{A0D330B2-9726-2E19-F3C4-589AA4792D94}"/>
              </a:ext>
            </a:extLst>
          </p:cNvPr>
          <p:cNvSpPr/>
          <p:nvPr/>
        </p:nvSpPr>
        <p:spPr>
          <a:xfrm>
            <a:off x="834192" y="4969757"/>
            <a:ext cx="4135212" cy="8920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r>
              <a:rPr lang="en" sz="2400" dirty="0">
                <a:solidFill>
                  <a:srgbClr val="FFFFFF"/>
                </a:solidFill>
                <a:latin typeface="Roboto"/>
                <a:ea typeface="Roboto"/>
                <a:cs typeface="Roboto"/>
                <a:sym typeface="Roboto"/>
              </a:rPr>
              <a:t>Video collection</a:t>
            </a:r>
            <a:endParaRPr sz="2400" dirty="0">
              <a:solidFill>
                <a:srgbClr val="FFFFFF"/>
              </a:solidFill>
              <a:latin typeface="Roboto"/>
              <a:ea typeface="Roboto"/>
              <a:cs typeface="Roboto"/>
              <a:sym typeface="Roboto"/>
            </a:endParaRPr>
          </a:p>
        </p:txBody>
      </p:sp>
      <p:sp>
        <p:nvSpPr>
          <p:cNvPr id="20" name="Google Shape;193;p20">
            <a:extLst>
              <a:ext uri="{FF2B5EF4-FFF2-40B4-BE49-F238E27FC236}">
                <a16:creationId xmlns:a16="http://schemas.microsoft.com/office/drawing/2014/main" id="{1A5EF9C2-EB4D-8CC2-78DE-7297B4D82AD1}"/>
              </a:ext>
            </a:extLst>
          </p:cNvPr>
          <p:cNvSpPr/>
          <p:nvPr/>
        </p:nvSpPr>
        <p:spPr>
          <a:xfrm>
            <a:off x="3401213" y="4974622"/>
            <a:ext cx="3853565" cy="8920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r>
              <a:rPr lang="en" sz="2400" dirty="0">
                <a:solidFill>
                  <a:srgbClr val="FFFFFF"/>
                </a:solidFill>
                <a:latin typeface="Roboto"/>
                <a:ea typeface="Roboto"/>
                <a:cs typeface="Roboto"/>
                <a:sym typeface="Roboto"/>
              </a:rPr>
              <a:t>Design of noticing tasks and activities</a:t>
            </a:r>
            <a:endParaRPr sz="2400" dirty="0">
              <a:solidFill>
                <a:srgbClr val="FFFFFF"/>
              </a:solidFill>
              <a:latin typeface="Roboto"/>
              <a:ea typeface="Roboto"/>
              <a:cs typeface="Roboto"/>
              <a:sym typeface="Roboto"/>
            </a:endParaRPr>
          </a:p>
        </p:txBody>
      </p:sp>
      <p:grpSp>
        <p:nvGrpSpPr>
          <p:cNvPr id="22" name="Google Shape;186;p20">
            <a:extLst>
              <a:ext uri="{FF2B5EF4-FFF2-40B4-BE49-F238E27FC236}">
                <a16:creationId xmlns:a16="http://schemas.microsoft.com/office/drawing/2014/main" id="{9F6506BF-09F0-7D55-A762-270DDA1134E2}"/>
              </a:ext>
            </a:extLst>
          </p:cNvPr>
          <p:cNvGrpSpPr/>
          <p:nvPr/>
        </p:nvGrpSpPr>
        <p:grpSpPr>
          <a:xfrm>
            <a:off x="6597870" y="4969757"/>
            <a:ext cx="5118531" cy="4511833"/>
            <a:chOff x="5536242" y="1288950"/>
            <a:chExt cx="3838898" cy="3383875"/>
          </a:xfrm>
        </p:grpSpPr>
        <p:sp>
          <p:nvSpPr>
            <p:cNvPr id="23" name="Google Shape;187;p20">
              <a:extLst>
                <a:ext uri="{FF2B5EF4-FFF2-40B4-BE49-F238E27FC236}">
                  <a16:creationId xmlns:a16="http://schemas.microsoft.com/office/drawing/2014/main" id="{F3AA5570-9A14-B461-681D-A01FEC72852C}"/>
                </a:ext>
              </a:extLst>
            </p:cNvPr>
            <p:cNvSpPr/>
            <p:nvPr/>
          </p:nvSpPr>
          <p:spPr>
            <a:xfrm>
              <a:off x="5536242" y="1288950"/>
              <a:ext cx="3838898" cy="6690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169329">
                <a:lnSpc>
                  <a:spcPct val="115000"/>
                </a:lnSpc>
                <a:buSzPts val="1600"/>
              </a:pPr>
              <a:r>
                <a:rPr lang="en-US" sz="2400" dirty="0">
                  <a:solidFill>
                    <a:schemeClr val="bg1"/>
                  </a:solidFill>
                  <a:latin typeface="Roboto"/>
                  <a:ea typeface="Roboto"/>
                  <a:cs typeface="Roboto"/>
                  <a:sym typeface="Roboto"/>
                </a:rPr>
                <a:t>Iterations of design, testing, and revisions</a:t>
              </a:r>
            </a:p>
          </p:txBody>
        </p:sp>
        <p:sp>
          <p:nvSpPr>
            <p:cNvPr id="24" name="Google Shape;188;p20">
              <a:extLst>
                <a:ext uri="{FF2B5EF4-FFF2-40B4-BE49-F238E27FC236}">
                  <a16:creationId xmlns:a16="http://schemas.microsoft.com/office/drawing/2014/main" id="{BF09A44C-A833-FFBC-1C6B-BB27A1B8C172}"/>
                </a:ext>
              </a:extLst>
            </p:cNvPr>
            <p:cNvSpPr txBox="1"/>
            <p:nvPr/>
          </p:nvSpPr>
          <p:spPr>
            <a:xfrm>
              <a:off x="6167063" y="2057125"/>
              <a:ext cx="2236200" cy="2615700"/>
            </a:xfrm>
            <a:prstGeom prst="rect">
              <a:avLst/>
            </a:prstGeom>
            <a:noFill/>
            <a:ln>
              <a:noFill/>
            </a:ln>
          </p:spPr>
          <p:txBody>
            <a:bodyPr spcFirstLastPara="1" wrap="square" lIns="121900" tIns="121900" rIns="121900" bIns="121900" anchor="t" anchorCtr="0">
              <a:noAutofit/>
            </a:bodyPr>
            <a:lstStyle/>
            <a:p>
              <a:pPr marL="169329">
                <a:lnSpc>
                  <a:spcPct val="115000"/>
                </a:lnSpc>
                <a:buSzPts val="1600"/>
              </a:pPr>
              <a:endParaRPr sz="2133" dirty="0">
                <a:latin typeface="Roboto"/>
                <a:ea typeface="Roboto"/>
                <a:cs typeface="Roboto"/>
                <a:sym typeface="Roboto"/>
              </a:endParaRPr>
            </a:p>
          </p:txBody>
        </p:sp>
      </p:grpSp>
      <p:sp>
        <p:nvSpPr>
          <p:cNvPr id="3" name="TextBox 2">
            <a:extLst>
              <a:ext uri="{FF2B5EF4-FFF2-40B4-BE49-F238E27FC236}">
                <a16:creationId xmlns:a16="http://schemas.microsoft.com/office/drawing/2014/main" id="{E6373836-83FC-55E2-1D9C-BE78B6EB2733}"/>
              </a:ext>
            </a:extLst>
          </p:cNvPr>
          <p:cNvSpPr txBox="1"/>
          <p:nvPr/>
        </p:nvSpPr>
        <p:spPr>
          <a:xfrm>
            <a:off x="834192" y="5861757"/>
            <a:ext cx="2981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Classroom settings</a:t>
            </a:r>
          </a:p>
          <a:p>
            <a:pPr marL="285750" indent="-285750">
              <a:buFont typeface="Arial" panose="020B0604020202020204" pitchFamily="34" charset="0"/>
              <a:buChar char="•"/>
            </a:pPr>
            <a:r>
              <a:rPr lang="en-US" dirty="0"/>
              <a:t>Student focus groups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200" name="Google Shape;200;p21"/>
          <p:cNvSpPr txBox="1">
            <a:spLocks noGrp="1"/>
          </p:cNvSpPr>
          <p:nvPr>
            <p:ph type="body" idx="1"/>
          </p:nvPr>
        </p:nvSpPr>
        <p:spPr>
          <a:xfrm>
            <a:off x="1092200" y="882697"/>
            <a:ext cx="10007600" cy="4964430"/>
          </a:xfrm>
          <a:prstGeom prst="rect">
            <a:avLst/>
          </a:prstGeom>
        </p:spPr>
        <p:txBody>
          <a:bodyPr spcFirstLastPara="1" vert="horz" wrap="square" lIns="121900" tIns="121900" rIns="121900" bIns="121900" rtlCol="0" anchor="t" anchorCtr="0">
            <a:normAutofit/>
          </a:bodyPr>
          <a:lstStyle/>
          <a:p>
            <a:pPr marL="0" indent="0">
              <a:buNone/>
            </a:pPr>
            <a:r>
              <a:rPr lang="en" sz="3371" b="1" dirty="0">
                <a:latin typeface="+mj-lt"/>
              </a:rPr>
              <a:t>Year 2: Early Implementation Phase</a:t>
            </a:r>
            <a:endParaRPr sz="3371" b="1" dirty="0">
              <a:latin typeface="+mj-lt"/>
            </a:endParaRPr>
          </a:p>
          <a:p>
            <a:pPr marL="596086" indent="-457200">
              <a:lnSpc>
                <a:spcPct val="110000"/>
              </a:lnSpc>
              <a:spcBef>
                <a:spcPts val="1600"/>
              </a:spcBef>
              <a:buSzPct val="100000"/>
              <a:buFont typeface="Arial" panose="020B0604020202020204" pitchFamily="34" charset="0"/>
              <a:buChar char="•"/>
            </a:pPr>
            <a:r>
              <a:rPr lang="en" sz="2600" dirty="0"/>
              <a:t>Pilot and collect student pre/post-test data</a:t>
            </a:r>
            <a:endParaRPr sz="2600" dirty="0"/>
          </a:p>
          <a:p>
            <a:pPr marL="596086" indent="-457200">
              <a:lnSpc>
                <a:spcPct val="110000"/>
              </a:lnSpc>
              <a:buSzPct val="100000"/>
              <a:buFont typeface="Arial" panose="020B0604020202020204" pitchFamily="34" charset="0"/>
              <a:buChar char="•"/>
            </a:pPr>
            <a:r>
              <a:rPr lang="en" sz="2600" dirty="0"/>
              <a:t>Test noticing video-based curriculum with two instructional teams</a:t>
            </a:r>
            <a:endParaRPr sz="2600" dirty="0"/>
          </a:p>
          <a:p>
            <a:pPr marL="596086" indent="-457200">
              <a:lnSpc>
                <a:spcPct val="110000"/>
              </a:lnSpc>
              <a:buSzPct val="100000"/>
              <a:buFont typeface="Arial" panose="020B0604020202020204" pitchFamily="34" charset="0"/>
              <a:buChar char="•"/>
            </a:pPr>
            <a:r>
              <a:rPr lang="en" sz="2600" dirty="0"/>
              <a:t>Collect teams’ experience and learning data</a:t>
            </a:r>
            <a:endParaRPr sz="2600" dirty="0"/>
          </a:p>
          <a:p>
            <a:pPr marL="596086" indent="-457200">
              <a:lnSpc>
                <a:spcPct val="110000"/>
              </a:lnSpc>
              <a:buSzPct val="100000"/>
              <a:buFont typeface="Arial" panose="020B0604020202020204" pitchFamily="34" charset="0"/>
              <a:buChar char="•"/>
            </a:pPr>
            <a:r>
              <a:rPr lang="en" sz="2600" dirty="0"/>
              <a:t>Additional adjustments to the curriculum</a:t>
            </a:r>
          </a:p>
          <a:p>
            <a:pPr marL="138886" indent="0">
              <a:buSzPct val="100000"/>
              <a:buNone/>
            </a:pPr>
            <a:endParaRPr sz="2600" dirty="0"/>
          </a:p>
          <a:p>
            <a:pPr marL="0" indent="0">
              <a:spcBef>
                <a:spcPts val="1600"/>
              </a:spcBef>
              <a:buNone/>
            </a:pPr>
            <a:r>
              <a:rPr lang="en" sz="3371" b="1" dirty="0">
                <a:latin typeface="+mj-lt"/>
              </a:rPr>
              <a:t>Year 3: Efficacy Phase</a:t>
            </a:r>
            <a:endParaRPr sz="3371" b="1" dirty="0">
              <a:latin typeface="+mj-lt"/>
            </a:endParaRPr>
          </a:p>
          <a:p>
            <a:pPr marL="0" indent="0">
              <a:spcBef>
                <a:spcPts val="1600"/>
              </a:spcBef>
              <a:spcAft>
                <a:spcPts val="1600"/>
              </a:spcAft>
              <a:buNone/>
            </a:pPr>
            <a:r>
              <a:rPr lang="en" sz="3000" dirty="0"/>
              <a:t>Conduct full test and compare student learning data from prior year</a:t>
            </a:r>
            <a:endParaRPr sz="3000" dirty="0"/>
          </a:p>
        </p:txBody>
      </p:sp>
      <p:pic>
        <p:nvPicPr>
          <p:cNvPr id="4" name="Content Placeholder 8">
            <a:extLst>
              <a:ext uri="{FF2B5EF4-FFF2-40B4-BE49-F238E27FC236}">
                <a16:creationId xmlns:a16="http://schemas.microsoft.com/office/drawing/2014/main" id="{BDB749A0-4745-A4DB-A8D0-C0C5CD32BC87}"/>
              </a:ext>
            </a:extLst>
          </p:cNvPr>
          <p:cNvPicPr>
            <a:picLocks noChangeAspect="1"/>
          </p:cNvPicPr>
          <p:nvPr/>
        </p:nvPicPr>
        <p:blipFill>
          <a:blip r:embed="rId3"/>
          <a:stretch>
            <a:fillRect/>
          </a:stretch>
        </p:blipFill>
        <p:spPr>
          <a:xfrm>
            <a:off x="-1" y="6341594"/>
            <a:ext cx="12192001" cy="57731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4"/>
        <p:cNvGrpSpPr/>
        <p:nvPr/>
      </p:nvGrpSpPr>
      <p:grpSpPr>
        <a:xfrm>
          <a:off x="0" y="0"/>
          <a:ext cx="0" cy="0"/>
          <a:chOff x="0" y="0"/>
          <a:chExt cx="0" cy="0"/>
        </a:xfrm>
      </p:grpSpPr>
      <p:sp>
        <p:nvSpPr>
          <p:cNvPr id="205" name="Google Shape;205;p22"/>
          <p:cNvSpPr txBox="1">
            <a:spLocks noGrp="1"/>
          </p:cNvSpPr>
          <p:nvPr>
            <p:ph type="title"/>
          </p:nvPr>
        </p:nvSpPr>
        <p:spPr>
          <a:xfrm>
            <a:off x="697917" y="615738"/>
            <a:ext cx="10007600" cy="1272800"/>
          </a:xfrm>
          <a:prstGeom prst="rect">
            <a:avLst/>
          </a:prstGeom>
        </p:spPr>
        <p:txBody>
          <a:bodyPr spcFirstLastPara="1" vert="horz" wrap="square" lIns="121900" tIns="121900" rIns="121900" bIns="121900" rtlCol="0" anchor="t" anchorCtr="0">
            <a:normAutofit/>
          </a:bodyPr>
          <a:lstStyle/>
          <a:p>
            <a:r>
              <a:rPr lang="en" b="1" dirty="0"/>
              <a:t>Initial Learnings (Year 1)</a:t>
            </a:r>
            <a:endParaRPr b="1" dirty="0"/>
          </a:p>
        </p:txBody>
      </p:sp>
      <p:sp>
        <p:nvSpPr>
          <p:cNvPr id="206" name="Google Shape;206;p22"/>
          <p:cNvSpPr txBox="1">
            <a:spLocks noGrp="1"/>
          </p:cNvSpPr>
          <p:nvPr>
            <p:ph type="body" idx="1"/>
          </p:nvPr>
        </p:nvSpPr>
        <p:spPr>
          <a:xfrm>
            <a:off x="604007" y="981512"/>
            <a:ext cx="10998993" cy="5406388"/>
          </a:xfrm>
          <a:prstGeom prst="rect">
            <a:avLst/>
          </a:prstGeom>
        </p:spPr>
        <p:txBody>
          <a:bodyPr spcFirstLastPara="1" vert="horz" wrap="square" lIns="121900" tIns="121900" rIns="121900" bIns="121900" rtlCol="0" anchor="t" anchorCtr="0">
            <a:normAutofit lnSpcReduction="10000"/>
          </a:bodyPr>
          <a:lstStyle/>
          <a:p>
            <a:pPr marL="0" indent="0">
              <a:lnSpc>
                <a:spcPct val="107916"/>
              </a:lnSpc>
              <a:buClr>
                <a:schemeClr val="dk1"/>
              </a:buClr>
              <a:buSzPct val="78571"/>
              <a:buNone/>
            </a:pPr>
            <a:endParaRPr sz="1867" b="1" dirty="0">
              <a:highlight>
                <a:schemeClr val="dk1"/>
              </a:highlight>
            </a:endParaRPr>
          </a:p>
          <a:p>
            <a:pPr indent="-424113">
              <a:lnSpc>
                <a:spcPct val="107916"/>
              </a:lnSpc>
              <a:spcBef>
                <a:spcPts val="1067"/>
              </a:spcBef>
              <a:buSzPct val="100000"/>
              <a:buChar char="❖"/>
            </a:pPr>
            <a:r>
              <a:rPr lang="en" sz="2211" b="1" dirty="0"/>
              <a:t>Opportunity to attend to and make explicit skill of proof writing, separate from content understanding</a:t>
            </a:r>
            <a:endParaRPr sz="2211" b="1" dirty="0"/>
          </a:p>
          <a:p>
            <a:pPr indent="0">
              <a:lnSpc>
                <a:spcPct val="107916"/>
              </a:lnSpc>
              <a:spcBef>
                <a:spcPts val="1067"/>
              </a:spcBef>
              <a:buClr>
                <a:schemeClr val="dk1"/>
              </a:buClr>
              <a:buSzPct val="78571"/>
              <a:buNone/>
            </a:pPr>
            <a:r>
              <a:rPr lang="en" sz="1867" dirty="0"/>
              <a:t>Through generating the proof framework, math instructors were able to articulate hidden curriculum of the class. We see this framework as being generative for future instructional teams. </a:t>
            </a:r>
            <a:endParaRPr sz="1867" dirty="0"/>
          </a:p>
          <a:p>
            <a:pPr indent="-424113">
              <a:lnSpc>
                <a:spcPct val="107916"/>
              </a:lnSpc>
              <a:spcBef>
                <a:spcPts val="1067"/>
              </a:spcBef>
              <a:buSzPct val="100000"/>
              <a:buChar char="❖"/>
            </a:pPr>
            <a:r>
              <a:rPr lang="en" sz="2211" b="1" dirty="0"/>
              <a:t>Opportunity to introduce an asset-based lens when viewing student work and thinking</a:t>
            </a:r>
            <a:endParaRPr sz="2211" b="1" dirty="0"/>
          </a:p>
          <a:p>
            <a:pPr indent="0">
              <a:lnSpc>
                <a:spcPct val="107916"/>
              </a:lnSpc>
              <a:spcBef>
                <a:spcPts val="1067"/>
              </a:spcBef>
              <a:buClr>
                <a:schemeClr val="dk1"/>
              </a:buClr>
              <a:buSzPct val="78571"/>
              <a:buNone/>
            </a:pPr>
            <a:r>
              <a:rPr lang="en" sz="1867" dirty="0"/>
              <a:t>Already have had time to reflect on student work using an asset-based lens (i.e. what do students know?). This led to a rich discussion about knowledge students are bringing to the course. Connections were made to how TAs can/should view student work when grading. Instructors have started to use proof framework as a lens to think about what students know about writing a proof. </a:t>
            </a:r>
            <a:endParaRPr sz="1867" dirty="0"/>
          </a:p>
          <a:p>
            <a:pPr indent="-424113">
              <a:lnSpc>
                <a:spcPct val="107916"/>
              </a:lnSpc>
              <a:spcBef>
                <a:spcPts val="1067"/>
              </a:spcBef>
              <a:buSzPct val="100000"/>
              <a:buChar char="❖"/>
            </a:pPr>
            <a:r>
              <a:rPr lang="en" sz="2211" b="1" dirty="0"/>
              <a:t>Opportunity for true mathematics-education collaboration</a:t>
            </a:r>
            <a:endParaRPr sz="2211" b="1" dirty="0"/>
          </a:p>
          <a:p>
            <a:pPr indent="0">
              <a:lnSpc>
                <a:spcPct val="107916"/>
              </a:lnSpc>
              <a:spcBef>
                <a:spcPts val="1067"/>
              </a:spcBef>
              <a:buClr>
                <a:schemeClr val="dk1"/>
              </a:buClr>
              <a:buSzPct val="78571"/>
              <a:buNone/>
            </a:pPr>
            <a:r>
              <a:rPr lang="en" sz="1867" dirty="0"/>
              <a:t>Initially we started as an education team and as a mathematics team. We have created two subcommittees of mixed math and ed team members, acknowledging the need for distributed expertise to create project artifacts. </a:t>
            </a:r>
            <a:endParaRPr sz="1867" dirty="0"/>
          </a:p>
          <a:p>
            <a:pPr marL="0" indent="0">
              <a:lnSpc>
                <a:spcPct val="107916"/>
              </a:lnSpc>
              <a:spcBef>
                <a:spcPts val="1067"/>
              </a:spcBef>
              <a:spcAft>
                <a:spcPts val="1067"/>
              </a:spcAft>
              <a:buClr>
                <a:schemeClr val="dk1"/>
              </a:buClr>
              <a:buSzPct val="78571"/>
              <a:buNone/>
            </a:pPr>
            <a:endParaRPr sz="1867" dirty="0">
              <a:highlight>
                <a:schemeClr val="dk1"/>
              </a:highlight>
            </a:endParaRPr>
          </a:p>
        </p:txBody>
      </p:sp>
      <p:pic>
        <p:nvPicPr>
          <p:cNvPr id="4" name="Content Placeholder 8">
            <a:extLst>
              <a:ext uri="{FF2B5EF4-FFF2-40B4-BE49-F238E27FC236}">
                <a16:creationId xmlns:a16="http://schemas.microsoft.com/office/drawing/2014/main" id="{75870C84-0FE4-B0C6-C95E-517F114EFE20}"/>
              </a:ext>
            </a:extLst>
          </p:cNvPr>
          <p:cNvPicPr>
            <a:picLocks noChangeAspect="1"/>
          </p:cNvPicPr>
          <p:nvPr/>
        </p:nvPicPr>
        <p:blipFill>
          <a:blip r:embed="rId3"/>
          <a:stretch>
            <a:fillRect/>
          </a:stretch>
        </p:blipFill>
        <p:spPr>
          <a:xfrm>
            <a:off x="-1" y="6341594"/>
            <a:ext cx="12192001" cy="57731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731473" y="640905"/>
            <a:ext cx="10007600" cy="1272800"/>
          </a:xfrm>
          <a:prstGeom prst="rect">
            <a:avLst/>
          </a:prstGeom>
        </p:spPr>
        <p:txBody>
          <a:bodyPr spcFirstLastPara="1" vert="horz" wrap="square" lIns="121900" tIns="121900" rIns="121900" bIns="121900" rtlCol="0" anchor="t" anchorCtr="0">
            <a:normAutofit fontScale="90000"/>
          </a:bodyPr>
          <a:lstStyle/>
          <a:p>
            <a:r>
              <a:rPr lang="en" b="1" dirty="0"/>
              <a:t>Change as Negotiation of Tensions and Possibilities</a:t>
            </a:r>
            <a:endParaRPr b="1" dirty="0"/>
          </a:p>
        </p:txBody>
      </p:sp>
      <p:sp>
        <p:nvSpPr>
          <p:cNvPr id="212" name="Google Shape;212;p23"/>
          <p:cNvSpPr txBox="1">
            <a:spLocks noGrp="1"/>
          </p:cNvSpPr>
          <p:nvPr>
            <p:ph type="body" idx="1"/>
          </p:nvPr>
        </p:nvSpPr>
        <p:spPr>
          <a:xfrm>
            <a:off x="731473" y="1521608"/>
            <a:ext cx="10744666" cy="4688113"/>
          </a:xfrm>
          <a:prstGeom prst="rect">
            <a:avLst/>
          </a:prstGeom>
        </p:spPr>
        <p:txBody>
          <a:bodyPr spcFirstLastPara="1" vert="horz" wrap="square" lIns="121900" tIns="121900" rIns="121900" bIns="121900" rtlCol="0" anchor="t" anchorCtr="0">
            <a:normAutofit/>
          </a:bodyPr>
          <a:lstStyle/>
          <a:p>
            <a:pPr marL="0" indent="0">
              <a:lnSpc>
                <a:spcPct val="107916"/>
              </a:lnSpc>
              <a:buClr>
                <a:schemeClr val="dk1"/>
              </a:buClr>
              <a:buSzPct val="75022"/>
              <a:buNone/>
            </a:pPr>
            <a:r>
              <a:rPr lang="en" sz="2600" b="1" dirty="0"/>
              <a:t>Tensions (Zooming out)</a:t>
            </a:r>
            <a:endParaRPr sz="2600" b="1" dirty="0"/>
          </a:p>
          <a:p>
            <a:pPr indent="0">
              <a:lnSpc>
                <a:spcPct val="107916"/>
              </a:lnSpc>
              <a:spcBef>
                <a:spcPts val="1067"/>
              </a:spcBef>
              <a:buClr>
                <a:schemeClr val="dk1"/>
              </a:buClr>
              <a:buSzPct val="78571"/>
              <a:buNone/>
            </a:pPr>
            <a:r>
              <a:rPr lang="en" sz="2000" dirty="0"/>
              <a:t>Course structure restricts opportunity for student thinking to be made visible </a:t>
            </a:r>
            <a:endParaRPr sz="2000" dirty="0"/>
          </a:p>
          <a:p>
            <a:pPr indent="0">
              <a:lnSpc>
                <a:spcPct val="107916"/>
              </a:lnSpc>
              <a:spcBef>
                <a:spcPts val="1067"/>
              </a:spcBef>
              <a:buNone/>
            </a:pPr>
            <a:r>
              <a:rPr lang="en" sz="2000" dirty="0"/>
              <a:t>TAs have limited time or opportunity to learn new practices, create new material, and are often tasked with re-teaching lecture material</a:t>
            </a:r>
            <a:endParaRPr sz="2000" dirty="0"/>
          </a:p>
          <a:p>
            <a:pPr indent="0">
              <a:lnSpc>
                <a:spcPct val="107916"/>
              </a:lnSpc>
              <a:spcBef>
                <a:spcPts val="1067"/>
              </a:spcBef>
              <a:buNone/>
            </a:pPr>
            <a:r>
              <a:rPr lang="en" sz="2000" dirty="0"/>
              <a:t>Institutional structures (such as staffing) and visions about teaching/learning might limit the impact of the project beyond the project team</a:t>
            </a:r>
            <a:endParaRPr sz="2000" dirty="0"/>
          </a:p>
          <a:p>
            <a:pPr marL="0" indent="0">
              <a:spcBef>
                <a:spcPts val="1067"/>
              </a:spcBef>
              <a:buNone/>
            </a:pPr>
            <a:r>
              <a:rPr lang="en" sz="2600" b="1" dirty="0"/>
              <a:t>Future possible learning (Zooming in)</a:t>
            </a:r>
            <a:endParaRPr sz="2600" b="1" dirty="0"/>
          </a:p>
          <a:p>
            <a:pPr indent="0">
              <a:lnSpc>
                <a:spcPct val="107916"/>
              </a:lnSpc>
              <a:spcBef>
                <a:spcPts val="1600"/>
              </a:spcBef>
              <a:buNone/>
            </a:pPr>
            <a:r>
              <a:rPr lang="en" sz="2000" dirty="0"/>
              <a:t>Opportunity to see deep engagement with tasks as worthy of class time spent</a:t>
            </a:r>
            <a:endParaRPr sz="2000" dirty="0"/>
          </a:p>
          <a:p>
            <a:pPr indent="0">
              <a:lnSpc>
                <a:spcPct val="107916"/>
              </a:lnSpc>
              <a:spcBef>
                <a:spcPts val="1067"/>
              </a:spcBef>
              <a:buNone/>
            </a:pPr>
            <a:r>
              <a:rPr lang="en" sz="2000" dirty="0"/>
              <a:t>Opportunity to make use of classroom participation structures to increase engagement for all students, to see classroom discourse as marker of equitable instruction </a:t>
            </a:r>
            <a:endParaRPr sz="2000" dirty="0"/>
          </a:p>
          <a:p>
            <a:pPr marL="0" indent="0">
              <a:lnSpc>
                <a:spcPct val="107916"/>
              </a:lnSpc>
              <a:spcBef>
                <a:spcPts val="1067"/>
              </a:spcBef>
              <a:spcAft>
                <a:spcPts val="1067"/>
              </a:spcAft>
              <a:buClr>
                <a:schemeClr val="dk1"/>
              </a:buClr>
              <a:buSzPct val="78571"/>
              <a:buNone/>
            </a:pPr>
            <a:endParaRPr sz="1867" dirty="0">
              <a:highlight>
                <a:schemeClr val="dk1"/>
              </a:highlight>
            </a:endParaRPr>
          </a:p>
        </p:txBody>
      </p:sp>
      <p:pic>
        <p:nvPicPr>
          <p:cNvPr id="4" name="Content Placeholder 8">
            <a:extLst>
              <a:ext uri="{FF2B5EF4-FFF2-40B4-BE49-F238E27FC236}">
                <a16:creationId xmlns:a16="http://schemas.microsoft.com/office/drawing/2014/main" id="{40F07CAD-B594-1E9C-921D-B28C5F7F71EC}"/>
              </a:ext>
            </a:extLst>
          </p:cNvPr>
          <p:cNvPicPr>
            <a:picLocks noChangeAspect="1"/>
          </p:cNvPicPr>
          <p:nvPr/>
        </p:nvPicPr>
        <p:blipFill>
          <a:blip r:embed="rId3"/>
          <a:stretch>
            <a:fillRect/>
          </a:stretch>
        </p:blipFill>
        <p:spPr>
          <a:xfrm>
            <a:off x="-1" y="6341594"/>
            <a:ext cx="12192001" cy="57731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B56C-ACCD-E1DE-D848-1DF65AB8E7A9}"/>
              </a:ext>
            </a:extLst>
          </p:cNvPr>
          <p:cNvSpPr>
            <a:spLocks noGrp="1"/>
          </p:cNvSpPr>
          <p:nvPr>
            <p:ph type="title"/>
          </p:nvPr>
        </p:nvSpPr>
        <p:spPr/>
        <p:txBody>
          <a:bodyPr/>
          <a:lstStyle/>
          <a:p>
            <a:r>
              <a:rPr lang="en-US" b="1" dirty="0"/>
              <a:t>To Summarize</a:t>
            </a:r>
          </a:p>
        </p:txBody>
      </p:sp>
      <p:sp>
        <p:nvSpPr>
          <p:cNvPr id="3" name="Content Placeholder 2">
            <a:extLst>
              <a:ext uri="{FF2B5EF4-FFF2-40B4-BE49-F238E27FC236}">
                <a16:creationId xmlns:a16="http://schemas.microsoft.com/office/drawing/2014/main" id="{979CA423-0CDC-6CFF-86C3-4F9E72386F1C}"/>
              </a:ext>
            </a:extLst>
          </p:cNvPr>
          <p:cNvSpPr>
            <a:spLocks noGrp="1"/>
          </p:cNvSpPr>
          <p:nvPr>
            <p:ph idx="1"/>
          </p:nvPr>
        </p:nvSpPr>
        <p:spPr/>
        <p:txBody>
          <a:bodyPr/>
          <a:lstStyle/>
          <a:p>
            <a:r>
              <a:rPr lang="en-US" dirty="0"/>
              <a:t>Research in school settings provides evidence that video is an effective tool to engage teachers in the study of the teaching-learning process</a:t>
            </a:r>
          </a:p>
          <a:p>
            <a:r>
              <a:rPr lang="en-US" dirty="0"/>
              <a:t>Some evidence that video analysis promotes changes in instruction</a:t>
            </a:r>
          </a:p>
          <a:p>
            <a:r>
              <a:rPr lang="en-US" dirty="0"/>
              <a:t>Professional vision and noticing frameworks offer productive lenses for working with video</a:t>
            </a:r>
          </a:p>
          <a:p>
            <a:r>
              <a:rPr lang="en-US" dirty="0"/>
              <a:t>Video analysis as promoting discussions about our vision for university teaching</a:t>
            </a:r>
          </a:p>
        </p:txBody>
      </p:sp>
      <p:pic>
        <p:nvPicPr>
          <p:cNvPr id="4" name="Content Placeholder 8">
            <a:extLst>
              <a:ext uri="{FF2B5EF4-FFF2-40B4-BE49-F238E27FC236}">
                <a16:creationId xmlns:a16="http://schemas.microsoft.com/office/drawing/2014/main" id="{804D2AEC-8A17-68CD-7FAD-FB06C95F4E92}"/>
              </a:ext>
            </a:extLst>
          </p:cNvPr>
          <p:cNvPicPr>
            <a:picLocks noChangeAspect="1"/>
          </p:cNvPicPr>
          <p:nvPr/>
        </p:nvPicPr>
        <p:blipFill>
          <a:blip r:embed="rId3"/>
          <a:stretch>
            <a:fillRect/>
          </a:stretch>
        </p:blipFill>
        <p:spPr>
          <a:xfrm>
            <a:off x="-1" y="6341594"/>
            <a:ext cx="12192001" cy="577317"/>
          </a:xfrm>
          <a:prstGeom prst="rect">
            <a:avLst/>
          </a:prstGeom>
        </p:spPr>
      </p:pic>
    </p:spTree>
    <p:extLst>
      <p:ext uri="{BB962C8B-B14F-4D97-AF65-F5344CB8AC3E}">
        <p14:creationId xmlns:p14="http://schemas.microsoft.com/office/powerpoint/2010/main" val="272615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8890-0112-EBEA-023F-43D0B70808F9}"/>
              </a:ext>
            </a:extLst>
          </p:cNvPr>
          <p:cNvSpPr>
            <a:spLocks noGrp="1"/>
          </p:cNvSpPr>
          <p:nvPr>
            <p:ph type="title"/>
          </p:nvPr>
        </p:nvSpPr>
        <p:spPr/>
        <p:txBody>
          <a:bodyPr/>
          <a:lstStyle/>
          <a:p>
            <a:r>
              <a:rPr lang="en-US" b="1" dirty="0"/>
              <a:t>Today</a:t>
            </a:r>
          </a:p>
        </p:txBody>
      </p:sp>
      <p:sp>
        <p:nvSpPr>
          <p:cNvPr id="3" name="Content Placeholder 2">
            <a:extLst>
              <a:ext uri="{FF2B5EF4-FFF2-40B4-BE49-F238E27FC236}">
                <a16:creationId xmlns:a16="http://schemas.microsoft.com/office/drawing/2014/main" id="{EC65E315-8043-A4FA-A491-B8167FC234F5}"/>
              </a:ext>
            </a:extLst>
          </p:cNvPr>
          <p:cNvSpPr>
            <a:spLocks noGrp="1"/>
          </p:cNvSpPr>
          <p:nvPr>
            <p:ph idx="1"/>
          </p:nvPr>
        </p:nvSpPr>
        <p:spPr>
          <a:xfrm>
            <a:off x="769211" y="2139193"/>
            <a:ext cx="10584589" cy="4037770"/>
          </a:xfrm>
        </p:spPr>
        <p:txBody>
          <a:bodyPr/>
          <a:lstStyle/>
          <a:p>
            <a:r>
              <a:rPr lang="en-US" dirty="0"/>
              <a:t>Affordances of video</a:t>
            </a:r>
          </a:p>
          <a:p>
            <a:r>
              <a:rPr lang="en-US" dirty="0"/>
              <a:t>Importance of strong theoretical framing</a:t>
            </a:r>
          </a:p>
          <a:p>
            <a:r>
              <a:rPr lang="en-US" dirty="0"/>
              <a:t>Professional vision and noticing as ways to zoom in and out</a:t>
            </a:r>
          </a:p>
          <a:p>
            <a:r>
              <a:rPr lang="en-US" dirty="0"/>
              <a:t>Research on noticing and video use</a:t>
            </a:r>
          </a:p>
          <a:p>
            <a:r>
              <a:rPr lang="en-US" dirty="0"/>
              <a:t>New project: Noticing in mathematics university classrooms</a:t>
            </a:r>
          </a:p>
          <a:p>
            <a:endParaRPr lang="en-US" dirty="0"/>
          </a:p>
          <a:p>
            <a:pPr marL="0" indent="0">
              <a:buNone/>
            </a:pPr>
            <a:endParaRPr lang="en-US" dirty="0"/>
          </a:p>
        </p:txBody>
      </p:sp>
      <p:pic>
        <p:nvPicPr>
          <p:cNvPr id="5" name="Picture 4" descr="Hourglass and a calendar">
            <a:extLst>
              <a:ext uri="{FF2B5EF4-FFF2-40B4-BE49-F238E27FC236}">
                <a16:creationId xmlns:a16="http://schemas.microsoft.com/office/drawing/2014/main" id="{78B0C88D-7D07-F240-B069-176719020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024" y="365125"/>
            <a:ext cx="3230765" cy="2164360"/>
          </a:xfrm>
          <a:prstGeom prst="rect">
            <a:avLst/>
          </a:prstGeom>
        </p:spPr>
      </p:pic>
      <p:pic>
        <p:nvPicPr>
          <p:cNvPr id="6" name="Content Placeholder 8">
            <a:extLst>
              <a:ext uri="{FF2B5EF4-FFF2-40B4-BE49-F238E27FC236}">
                <a16:creationId xmlns:a16="http://schemas.microsoft.com/office/drawing/2014/main" id="{9C0EC1F0-7BAB-88F2-B443-7BBC369365B9}"/>
              </a:ext>
            </a:extLst>
          </p:cNvPr>
          <p:cNvPicPr>
            <a:picLocks noChangeAspect="1"/>
          </p:cNvPicPr>
          <p:nvPr/>
        </p:nvPicPr>
        <p:blipFill>
          <a:blip r:embed="rId4"/>
          <a:stretch>
            <a:fillRect/>
          </a:stretch>
        </p:blipFill>
        <p:spPr>
          <a:xfrm>
            <a:off x="-1" y="6341594"/>
            <a:ext cx="12192001" cy="577317"/>
          </a:xfrm>
          <a:prstGeom prst="rect">
            <a:avLst/>
          </a:prstGeom>
        </p:spPr>
      </p:pic>
    </p:spTree>
    <p:extLst>
      <p:ext uri="{BB962C8B-B14F-4D97-AF65-F5344CB8AC3E}">
        <p14:creationId xmlns:p14="http://schemas.microsoft.com/office/powerpoint/2010/main" val="3733031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9FCC-F6C1-0E5A-F4F9-9505482802E2}"/>
              </a:ext>
            </a:extLst>
          </p:cNvPr>
          <p:cNvSpPr>
            <a:spLocks noGrp="1"/>
          </p:cNvSpPr>
          <p:nvPr>
            <p:ph type="title"/>
          </p:nvPr>
        </p:nvSpPr>
        <p:spPr/>
        <p:txBody>
          <a:bodyPr/>
          <a:lstStyle/>
          <a:p>
            <a:pPr algn="ctr"/>
            <a:r>
              <a:rPr lang="en-US" b="1" dirty="0" err="1"/>
              <a:t>Grazie</a:t>
            </a:r>
            <a:r>
              <a:rPr lang="en-US" b="1" dirty="0"/>
              <a:t>! </a:t>
            </a:r>
          </a:p>
        </p:txBody>
      </p:sp>
      <p:sp>
        <p:nvSpPr>
          <p:cNvPr id="3" name="Content Placeholder 2">
            <a:extLst>
              <a:ext uri="{FF2B5EF4-FFF2-40B4-BE49-F238E27FC236}">
                <a16:creationId xmlns:a16="http://schemas.microsoft.com/office/drawing/2014/main" id="{2967A19E-BB50-0EC1-08D5-EB958BFE7165}"/>
              </a:ext>
            </a:extLst>
          </p:cNvPr>
          <p:cNvSpPr>
            <a:spLocks noGrp="1"/>
          </p:cNvSpPr>
          <p:nvPr>
            <p:ph idx="1"/>
          </p:nvPr>
        </p:nvSpPr>
        <p:spPr>
          <a:ln w="38100">
            <a:solidFill>
              <a:srgbClr val="0070C0"/>
            </a:solidFill>
          </a:ln>
        </p:spPr>
        <p:txBody>
          <a:bodyPr>
            <a:normAutofit/>
          </a:bodyPr>
          <a:lstStyle/>
          <a:p>
            <a:pPr marL="0" indent="0">
              <a:buNone/>
            </a:pPr>
            <a:r>
              <a:rPr lang="en-US" dirty="0"/>
              <a:t>Rossella Santagata</a:t>
            </a:r>
          </a:p>
          <a:p>
            <a:pPr marL="0" indent="0">
              <a:buNone/>
            </a:pPr>
            <a:r>
              <a:rPr lang="en-US" dirty="0"/>
              <a:t>School of Education, UC Irvine</a:t>
            </a:r>
          </a:p>
          <a:p>
            <a:pPr marL="0" indent="0">
              <a:buNone/>
            </a:pPr>
            <a:r>
              <a:rPr lang="en-US" dirty="0"/>
              <a:t>Email: </a:t>
            </a:r>
            <a:r>
              <a:rPr lang="en-US" dirty="0">
                <a:hlinkClick r:id="rId3"/>
              </a:rPr>
              <a:t>r.santagata@uci.edu</a:t>
            </a:r>
            <a:r>
              <a:rPr lang="en-US" dirty="0"/>
              <a:t> </a:t>
            </a:r>
          </a:p>
          <a:p>
            <a:pPr marL="0" indent="0">
              <a:buNone/>
            </a:pPr>
            <a:endParaRPr lang="en-US" dirty="0"/>
          </a:p>
          <a:p>
            <a:pPr marL="0" indent="0">
              <a:buNone/>
            </a:pPr>
            <a:r>
              <a:rPr lang="en-US" dirty="0"/>
              <a:t>Center for Research on Teacher Development and Professional Practice: </a:t>
            </a:r>
            <a:r>
              <a:rPr lang="en-US" dirty="0">
                <a:hlinkClick r:id="rId4"/>
              </a:rPr>
              <a:t>https://crt.education.uci.edu/</a:t>
            </a:r>
            <a:r>
              <a:rPr lang="en-US" dirty="0"/>
              <a:t> </a:t>
            </a:r>
          </a:p>
          <a:p>
            <a:pPr marL="0" indent="0">
              <a:buNone/>
            </a:pPr>
            <a:endParaRPr lang="en-US" dirty="0"/>
          </a:p>
          <a:p>
            <a:pPr marL="0" indent="0">
              <a:buNone/>
            </a:pPr>
            <a:r>
              <a:rPr lang="en-US" sz="2800" dirty="0"/>
              <a:t>More on video and educational research: </a:t>
            </a:r>
            <a:r>
              <a:rPr lang="en-US" sz="2800" dirty="0">
                <a:hlinkClick r:id="rId5"/>
              </a:rPr>
              <a:t>https://faculty.sites.uci.edu/videoresearch/</a:t>
            </a:r>
            <a:r>
              <a:rPr lang="en-US" sz="2800" dirty="0"/>
              <a:t> </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432AC348-086F-6CC9-07E2-535E9CC1D6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7187" y="365125"/>
            <a:ext cx="4096613" cy="1170461"/>
          </a:xfrm>
          <a:prstGeom prst="rect">
            <a:avLst/>
          </a:prstGeom>
          <a:ln w="57150">
            <a:solidFill>
              <a:schemeClr val="accent4">
                <a:lumMod val="60000"/>
                <a:lumOff val="40000"/>
              </a:schemeClr>
            </a:solidFill>
          </a:ln>
        </p:spPr>
      </p:pic>
      <p:pic>
        <p:nvPicPr>
          <p:cNvPr id="5" name="Picture 4">
            <a:extLst>
              <a:ext uri="{FF2B5EF4-FFF2-40B4-BE49-F238E27FC236}">
                <a16:creationId xmlns:a16="http://schemas.microsoft.com/office/drawing/2014/main" id="{52426064-595D-1EBA-3EA6-E1863C1427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932" y="4412607"/>
            <a:ext cx="1515077" cy="1515077"/>
          </a:xfrm>
          <a:prstGeom prst="rect">
            <a:avLst/>
          </a:prstGeom>
        </p:spPr>
      </p:pic>
      <p:pic>
        <p:nvPicPr>
          <p:cNvPr id="6" name="Content Placeholder 8">
            <a:extLst>
              <a:ext uri="{FF2B5EF4-FFF2-40B4-BE49-F238E27FC236}">
                <a16:creationId xmlns:a16="http://schemas.microsoft.com/office/drawing/2014/main" id="{7735BF7D-9C68-E516-3E7F-5450A7A52F5C}"/>
              </a:ext>
            </a:extLst>
          </p:cNvPr>
          <p:cNvPicPr>
            <a:picLocks noChangeAspect="1"/>
          </p:cNvPicPr>
          <p:nvPr/>
        </p:nvPicPr>
        <p:blipFill>
          <a:blip r:embed="rId8"/>
          <a:stretch>
            <a:fillRect/>
          </a:stretch>
        </p:blipFill>
        <p:spPr>
          <a:xfrm>
            <a:off x="-1" y="6341594"/>
            <a:ext cx="12192001" cy="577317"/>
          </a:xfrm>
          <a:prstGeom prst="rect">
            <a:avLst/>
          </a:prstGeom>
        </p:spPr>
      </p:pic>
    </p:spTree>
    <p:extLst>
      <p:ext uri="{BB962C8B-B14F-4D97-AF65-F5344CB8AC3E}">
        <p14:creationId xmlns:p14="http://schemas.microsoft.com/office/powerpoint/2010/main" val="412796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6D5FAB-7D2D-9417-A7DB-08607B9DC59D}"/>
              </a:ext>
            </a:extLst>
          </p:cNvPr>
          <p:cNvSpPr>
            <a:spLocks noGrp="1"/>
          </p:cNvSpPr>
          <p:nvPr>
            <p:ph type="title"/>
          </p:nvPr>
        </p:nvSpPr>
        <p:spPr/>
        <p:txBody>
          <a:bodyPr/>
          <a:lstStyle/>
          <a:p>
            <a:r>
              <a:rPr lang="en-US" b="1" dirty="0"/>
              <a:t>Affordances of Video</a:t>
            </a:r>
          </a:p>
        </p:txBody>
      </p:sp>
      <p:sp>
        <p:nvSpPr>
          <p:cNvPr id="8" name="Content Placeholder 7">
            <a:extLst>
              <a:ext uri="{FF2B5EF4-FFF2-40B4-BE49-F238E27FC236}">
                <a16:creationId xmlns:a16="http://schemas.microsoft.com/office/drawing/2014/main" id="{5BBB1A7D-80EA-6AC1-83D4-F545BFE40CA5}"/>
              </a:ext>
            </a:extLst>
          </p:cNvPr>
          <p:cNvSpPr>
            <a:spLocks noGrp="1"/>
          </p:cNvSpPr>
          <p:nvPr>
            <p:ph idx="1"/>
          </p:nvPr>
        </p:nvSpPr>
        <p:spPr>
          <a:xfrm>
            <a:off x="838200" y="1825625"/>
            <a:ext cx="6385560" cy="4351338"/>
          </a:xfrm>
        </p:spPr>
        <p:txBody>
          <a:bodyPr>
            <a:normAutofit fontScale="92500" lnSpcReduction="10000"/>
          </a:bodyPr>
          <a:lstStyle/>
          <a:p>
            <a:pPr>
              <a:buFont typeface="Wingdings" panose="05000000000000000000" pitchFamily="2" charset="2"/>
              <a:buChar char="Ø"/>
            </a:pPr>
            <a:r>
              <a:rPr lang="en-US" dirty="0"/>
              <a:t>Slows down the teaching process, allowing viewers to unpack interactions from multiple perspectives</a:t>
            </a:r>
          </a:p>
          <a:p>
            <a:pPr>
              <a:buFont typeface="Wingdings" panose="05000000000000000000" pitchFamily="2" charset="2"/>
              <a:buChar char="Ø"/>
            </a:pPr>
            <a:r>
              <a:rPr lang="en-US" dirty="0"/>
              <a:t>Captures viewpoints and interactions that teachers might not have access to during teaching</a:t>
            </a:r>
          </a:p>
          <a:p>
            <a:pPr>
              <a:buFont typeface="Wingdings" panose="05000000000000000000" pitchFamily="2" charset="2"/>
              <a:buChar char="Ø"/>
            </a:pPr>
            <a:r>
              <a:rPr lang="en-US" dirty="0"/>
              <a:t>Captures materiality and spatiality, movement, relationships between human activity and objects in the classroom</a:t>
            </a:r>
          </a:p>
          <a:p>
            <a:pPr>
              <a:buFont typeface="Wingdings" panose="05000000000000000000" pitchFamily="2" charset="2"/>
              <a:buChar char="Ø"/>
            </a:pPr>
            <a:r>
              <a:rPr lang="en-US" dirty="0"/>
              <a:t>Can be shared and used as a tool for collective discussion and reflection on teaching</a:t>
            </a:r>
          </a:p>
          <a:p>
            <a:pPr marL="0" indent="0">
              <a:buNone/>
            </a:pPr>
            <a:endParaRPr lang="en-US" dirty="0"/>
          </a:p>
        </p:txBody>
      </p:sp>
      <p:pic>
        <p:nvPicPr>
          <p:cNvPr id="3" name="Picture 2" descr="Camera lens">
            <a:extLst>
              <a:ext uri="{FF2B5EF4-FFF2-40B4-BE49-F238E27FC236}">
                <a16:creationId xmlns:a16="http://schemas.microsoft.com/office/drawing/2014/main" id="{066F8E53-07B2-C675-86E1-ADA9B7DFE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350" y="2269373"/>
            <a:ext cx="4302886" cy="2867891"/>
          </a:xfrm>
          <a:prstGeom prst="rect">
            <a:avLst/>
          </a:prstGeom>
          <a:ln w="19050">
            <a:solidFill>
              <a:schemeClr val="accent4"/>
            </a:solidFill>
          </a:ln>
        </p:spPr>
      </p:pic>
      <p:pic>
        <p:nvPicPr>
          <p:cNvPr id="5" name="Content Placeholder 8">
            <a:extLst>
              <a:ext uri="{FF2B5EF4-FFF2-40B4-BE49-F238E27FC236}">
                <a16:creationId xmlns:a16="http://schemas.microsoft.com/office/drawing/2014/main" id="{DBF89A50-6EDF-EA3E-CBD6-BC9F6650DA19}"/>
              </a:ext>
            </a:extLst>
          </p:cNvPr>
          <p:cNvPicPr>
            <a:picLocks noChangeAspect="1"/>
          </p:cNvPicPr>
          <p:nvPr/>
        </p:nvPicPr>
        <p:blipFill>
          <a:blip r:embed="rId4"/>
          <a:stretch>
            <a:fillRect/>
          </a:stretch>
        </p:blipFill>
        <p:spPr>
          <a:xfrm>
            <a:off x="-1" y="6341594"/>
            <a:ext cx="12192001" cy="577317"/>
          </a:xfrm>
          <a:prstGeom prst="rect">
            <a:avLst/>
          </a:prstGeom>
        </p:spPr>
      </p:pic>
    </p:spTree>
    <p:extLst>
      <p:ext uri="{BB962C8B-B14F-4D97-AF65-F5344CB8AC3E}">
        <p14:creationId xmlns:p14="http://schemas.microsoft.com/office/powerpoint/2010/main" val="260633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3EE4-82F8-88E5-D220-3CB6F0F0016E}"/>
              </a:ext>
            </a:extLst>
          </p:cNvPr>
          <p:cNvSpPr>
            <a:spLocks noGrp="1"/>
          </p:cNvSpPr>
          <p:nvPr>
            <p:ph type="title"/>
          </p:nvPr>
        </p:nvSpPr>
        <p:spPr>
          <a:xfrm>
            <a:off x="381000" y="406689"/>
            <a:ext cx="4407131" cy="1325563"/>
          </a:xfrm>
        </p:spPr>
        <p:txBody>
          <a:bodyPr/>
          <a:lstStyle/>
          <a:p>
            <a:r>
              <a:rPr lang="en-US" b="1" dirty="0"/>
              <a:t>Video is Just a Tool</a:t>
            </a:r>
          </a:p>
        </p:txBody>
      </p:sp>
      <p:sp>
        <p:nvSpPr>
          <p:cNvPr id="4" name="Content Placeholder 3">
            <a:extLst>
              <a:ext uri="{FF2B5EF4-FFF2-40B4-BE49-F238E27FC236}">
                <a16:creationId xmlns:a16="http://schemas.microsoft.com/office/drawing/2014/main" id="{CE0FC933-38C1-7BC7-95B1-24E4B08902E0}"/>
              </a:ext>
            </a:extLst>
          </p:cNvPr>
          <p:cNvSpPr>
            <a:spLocks noGrp="1"/>
          </p:cNvSpPr>
          <p:nvPr>
            <p:ph sz="half" idx="1"/>
          </p:nvPr>
        </p:nvSpPr>
        <p:spPr>
          <a:xfrm>
            <a:off x="4904509" y="345960"/>
            <a:ext cx="6414481" cy="1325563"/>
          </a:xfrm>
        </p:spPr>
        <p:txBody>
          <a:bodyPr>
            <a:normAutofit fontScale="92500" lnSpcReduction="20000"/>
          </a:bodyPr>
          <a:lstStyle/>
          <a:p>
            <a:pPr marL="0" indent="0">
              <a:lnSpc>
                <a:spcPct val="120000"/>
              </a:lnSpc>
              <a:buNone/>
            </a:pPr>
            <a:r>
              <a:rPr lang="en-US" b="0" i="1" dirty="0">
                <a:solidFill>
                  <a:schemeClr val="accent1"/>
                </a:solidFill>
                <a:effectLst/>
              </a:rPr>
              <a:t>“To be an effective tool for teacher learning, video must be viewed with a clear purpose in mind” </a:t>
            </a:r>
            <a:r>
              <a:rPr lang="en-US" sz="2200" b="0" i="0" dirty="0">
                <a:solidFill>
                  <a:srgbClr val="2B2B2B"/>
                </a:solidFill>
                <a:effectLst/>
              </a:rPr>
              <a:t>(Borko et al., 2008, p. 419).</a:t>
            </a:r>
            <a:endParaRPr lang="en-US" sz="2200" dirty="0"/>
          </a:p>
        </p:txBody>
      </p:sp>
      <p:sp>
        <p:nvSpPr>
          <p:cNvPr id="5" name="Content Placeholder 4">
            <a:extLst>
              <a:ext uri="{FF2B5EF4-FFF2-40B4-BE49-F238E27FC236}">
                <a16:creationId xmlns:a16="http://schemas.microsoft.com/office/drawing/2014/main" id="{65DEAFE3-A5F5-166A-21EC-A3AC123DC9A3}"/>
              </a:ext>
            </a:extLst>
          </p:cNvPr>
          <p:cNvSpPr>
            <a:spLocks noGrp="1"/>
          </p:cNvSpPr>
          <p:nvPr>
            <p:ph sz="half" idx="2"/>
          </p:nvPr>
        </p:nvSpPr>
        <p:spPr>
          <a:xfrm>
            <a:off x="294758" y="2380645"/>
            <a:ext cx="3445625" cy="3970318"/>
          </a:xfrm>
          <a:solidFill>
            <a:schemeClr val="accent4"/>
          </a:solidFill>
        </p:spPr>
        <p:txBody>
          <a:bodyPr>
            <a:normAutofit fontScale="92500" lnSpcReduction="20000"/>
          </a:bodyPr>
          <a:lstStyle/>
          <a:p>
            <a:pPr marL="0" indent="0">
              <a:lnSpc>
                <a:spcPct val="120000"/>
              </a:lnSpc>
              <a:spcBef>
                <a:spcPts val="0"/>
              </a:spcBef>
              <a:buNone/>
            </a:pPr>
            <a:r>
              <a:rPr lang="en-US" sz="2000" b="1" i="0" dirty="0">
                <a:solidFill>
                  <a:srgbClr val="2B2B2B"/>
                </a:solidFill>
                <a:effectLst/>
              </a:rPr>
              <a:t>Cognitivist paradigm</a:t>
            </a:r>
          </a:p>
          <a:p>
            <a:pPr marL="0" indent="0">
              <a:lnSpc>
                <a:spcPct val="120000"/>
              </a:lnSpc>
              <a:spcBef>
                <a:spcPts val="0"/>
              </a:spcBef>
              <a:buNone/>
            </a:pPr>
            <a:r>
              <a:rPr lang="en-US" sz="2000" b="0" i="0" dirty="0">
                <a:solidFill>
                  <a:srgbClr val="2B2B2B"/>
                </a:solidFill>
                <a:effectLst/>
              </a:rPr>
              <a:t>Video observation activities generally aim to promote teachers’ selective attention and interpretation of students’ thinking. Research “appears to assume a unidirectional relationship between thought and action, implying that training the perception of instruction should by itself enable teachers to enact effective instruction” (p. 103). </a:t>
            </a:r>
            <a:endParaRPr lang="en-US" sz="2000" dirty="0"/>
          </a:p>
        </p:txBody>
      </p:sp>
      <p:sp>
        <p:nvSpPr>
          <p:cNvPr id="3" name="TextBox 2">
            <a:extLst>
              <a:ext uri="{FF2B5EF4-FFF2-40B4-BE49-F238E27FC236}">
                <a16:creationId xmlns:a16="http://schemas.microsoft.com/office/drawing/2014/main" id="{F908C0C5-6EF1-966D-D3A0-6A6BC206F7FB}"/>
              </a:ext>
            </a:extLst>
          </p:cNvPr>
          <p:cNvSpPr txBox="1"/>
          <p:nvPr/>
        </p:nvSpPr>
        <p:spPr>
          <a:xfrm>
            <a:off x="4112031" y="1732252"/>
            <a:ext cx="3291840" cy="3970318"/>
          </a:xfrm>
          <a:prstGeom prst="rect">
            <a:avLst/>
          </a:prstGeom>
          <a:solidFill>
            <a:schemeClr val="accent6">
              <a:lumMod val="60000"/>
              <a:lumOff val="40000"/>
            </a:schemeClr>
          </a:solidFill>
        </p:spPr>
        <p:txBody>
          <a:bodyPr wrap="square" rtlCol="0">
            <a:spAutoFit/>
          </a:bodyPr>
          <a:lstStyle/>
          <a:p>
            <a:r>
              <a:rPr lang="en-US" b="1" i="0" dirty="0">
                <a:solidFill>
                  <a:srgbClr val="2B2B2B"/>
                </a:solidFill>
                <a:effectLst/>
              </a:rPr>
              <a:t>Interpretivist paradigm</a:t>
            </a:r>
          </a:p>
          <a:p>
            <a:r>
              <a:rPr lang="en-US" b="0" i="0" dirty="0">
                <a:solidFill>
                  <a:srgbClr val="2B2B2B"/>
                </a:solidFill>
                <a:effectLst/>
              </a:rPr>
              <a:t>Video experiences place the teacher’s personal experience at the center of the observation and may give them more agency in both the selection of clips and the focus of discussions. Through the aspects of the teaching-learning process that observers are able to notice, they are expected to develop competencies and dispositions that will later translate into instructional moves.</a:t>
            </a:r>
            <a:endParaRPr lang="en-US" dirty="0"/>
          </a:p>
        </p:txBody>
      </p:sp>
      <p:sp>
        <p:nvSpPr>
          <p:cNvPr id="6" name="TextBox 5">
            <a:extLst>
              <a:ext uri="{FF2B5EF4-FFF2-40B4-BE49-F238E27FC236}">
                <a16:creationId xmlns:a16="http://schemas.microsoft.com/office/drawing/2014/main" id="{85C67804-90A0-30B9-DDB2-B0ED3AD1C15E}"/>
              </a:ext>
            </a:extLst>
          </p:cNvPr>
          <p:cNvSpPr txBox="1"/>
          <p:nvPr/>
        </p:nvSpPr>
        <p:spPr>
          <a:xfrm>
            <a:off x="7823489" y="2971800"/>
            <a:ext cx="3495502" cy="3416320"/>
          </a:xfrm>
          <a:prstGeom prst="rect">
            <a:avLst/>
          </a:prstGeom>
          <a:solidFill>
            <a:schemeClr val="accent1">
              <a:lumMod val="60000"/>
              <a:lumOff val="40000"/>
            </a:schemeClr>
          </a:solidFill>
        </p:spPr>
        <p:txBody>
          <a:bodyPr wrap="square" rtlCol="0">
            <a:spAutoFit/>
          </a:bodyPr>
          <a:lstStyle/>
          <a:p>
            <a:r>
              <a:rPr lang="en-US" b="1" dirty="0"/>
              <a:t>Sociocultural paradigm</a:t>
            </a:r>
          </a:p>
          <a:p>
            <a:r>
              <a:rPr lang="en-US" b="0" i="0" dirty="0">
                <a:solidFill>
                  <a:srgbClr val="2B2B2B"/>
                </a:solidFill>
                <a:effectLst/>
              </a:rPr>
              <a:t>Provides an ecological approach to using video in teacher education or professional development contexts. These approaches consider in an integrated way the roles and influences of society, institutions, and individuals on teachers’ learning and pay greater attention to the use of videos in the context of schools and collaboration among groups of teachers.</a:t>
            </a:r>
            <a:endParaRPr lang="en-US" b="1" dirty="0"/>
          </a:p>
        </p:txBody>
      </p:sp>
      <p:pic>
        <p:nvPicPr>
          <p:cNvPr id="8" name="Graphic 7" descr="Good Idea outline">
            <a:extLst>
              <a:ext uri="{FF2B5EF4-FFF2-40B4-BE49-F238E27FC236}">
                <a16:creationId xmlns:a16="http://schemas.microsoft.com/office/drawing/2014/main" id="{4D2E02D5-B351-3CC4-7067-30E809B4B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443" y="1603930"/>
            <a:ext cx="776715" cy="776715"/>
          </a:xfrm>
          <a:prstGeom prst="rect">
            <a:avLst/>
          </a:prstGeom>
        </p:spPr>
      </p:pic>
      <p:pic>
        <p:nvPicPr>
          <p:cNvPr id="10" name="Graphic 9" descr="Reflection outline">
            <a:extLst>
              <a:ext uri="{FF2B5EF4-FFF2-40B4-BE49-F238E27FC236}">
                <a16:creationId xmlns:a16="http://schemas.microsoft.com/office/drawing/2014/main" id="{BD75D6B3-ABB1-300E-BF2D-3B21D2A099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8473" y="5702570"/>
            <a:ext cx="914400" cy="914400"/>
          </a:xfrm>
          <a:prstGeom prst="rect">
            <a:avLst/>
          </a:prstGeom>
        </p:spPr>
      </p:pic>
      <p:pic>
        <p:nvPicPr>
          <p:cNvPr id="12" name="Graphic 11" descr="Users outline">
            <a:extLst>
              <a:ext uri="{FF2B5EF4-FFF2-40B4-BE49-F238E27FC236}">
                <a16:creationId xmlns:a16="http://schemas.microsoft.com/office/drawing/2014/main" id="{9866D197-EE92-C5A5-4C9D-A9B0E50A06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7142" y="2057400"/>
            <a:ext cx="914400" cy="914400"/>
          </a:xfrm>
          <a:prstGeom prst="rect">
            <a:avLst/>
          </a:prstGeom>
        </p:spPr>
      </p:pic>
      <p:sp>
        <p:nvSpPr>
          <p:cNvPr id="13" name="TextBox 12">
            <a:extLst>
              <a:ext uri="{FF2B5EF4-FFF2-40B4-BE49-F238E27FC236}">
                <a16:creationId xmlns:a16="http://schemas.microsoft.com/office/drawing/2014/main" id="{3A8F8430-B5E6-204B-A695-C2D2204C8AB9}"/>
              </a:ext>
            </a:extLst>
          </p:cNvPr>
          <p:cNvSpPr txBox="1"/>
          <p:nvPr/>
        </p:nvSpPr>
        <p:spPr>
          <a:xfrm>
            <a:off x="10422775" y="6432304"/>
            <a:ext cx="2437015" cy="369332"/>
          </a:xfrm>
          <a:prstGeom prst="rect">
            <a:avLst/>
          </a:prstGeom>
          <a:noFill/>
        </p:spPr>
        <p:txBody>
          <a:bodyPr wrap="square" rtlCol="0">
            <a:spAutoFit/>
          </a:bodyPr>
          <a:lstStyle/>
          <a:p>
            <a:r>
              <a:rPr lang="en-US" b="0" i="0" dirty="0">
                <a:solidFill>
                  <a:srgbClr val="2B2B2B"/>
                </a:solidFill>
                <a:effectLst/>
              </a:rPr>
              <a:t>Brouwer (2022) </a:t>
            </a:r>
            <a:endParaRPr lang="en-US" dirty="0"/>
          </a:p>
        </p:txBody>
      </p:sp>
      <p:sp>
        <p:nvSpPr>
          <p:cNvPr id="14" name="TextBox 13">
            <a:extLst>
              <a:ext uri="{FF2B5EF4-FFF2-40B4-BE49-F238E27FC236}">
                <a16:creationId xmlns:a16="http://schemas.microsoft.com/office/drawing/2014/main" id="{8769BE7C-45C8-84A0-212A-E7B6BBC9B443}"/>
              </a:ext>
            </a:extLst>
          </p:cNvPr>
          <p:cNvSpPr txBox="1"/>
          <p:nvPr/>
        </p:nvSpPr>
        <p:spPr>
          <a:xfrm flipH="1">
            <a:off x="294756" y="6500553"/>
            <a:ext cx="6471804" cy="307777"/>
          </a:xfrm>
          <a:prstGeom prst="rect">
            <a:avLst/>
          </a:prstGeom>
          <a:noFill/>
        </p:spPr>
        <p:txBody>
          <a:bodyPr wrap="square" rtlCol="0">
            <a:spAutoFit/>
          </a:bodyPr>
          <a:lstStyle/>
          <a:p>
            <a:r>
              <a:rPr lang="en-US" sz="1400" dirty="0"/>
              <a:t>More on video and educational research: </a:t>
            </a:r>
            <a:r>
              <a:rPr lang="en-US" sz="1400" dirty="0">
                <a:hlinkClick r:id="rId9"/>
              </a:rPr>
              <a:t>https://faculty.sites.uci.edu/videoresearch/</a:t>
            </a:r>
            <a:r>
              <a:rPr lang="en-US" sz="1400" dirty="0"/>
              <a:t> </a:t>
            </a:r>
          </a:p>
        </p:txBody>
      </p:sp>
    </p:spTree>
    <p:extLst>
      <p:ext uri="{BB962C8B-B14F-4D97-AF65-F5344CB8AC3E}">
        <p14:creationId xmlns:p14="http://schemas.microsoft.com/office/powerpoint/2010/main" val="382144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124193D-66CA-8157-6F0F-89528937DB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1" r="6517" b="2"/>
          <a:stretch/>
        </p:blipFill>
        <p:spPr>
          <a:xfrm flipH="1">
            <a:off x="1" y="10"/>
            <a:ext cx="9669642" cy="6857990"/>
          </a:xfrm>
          <a:prstGeom prst="rect">
            <a:avLst/>
          </a:prstGeom>
        </p:spPr>
      </p:pic>
      <p:sp>
        <p:nvSpPr>
          <p:cNvPr id="17"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4771454-83D1-085E-599A-79EE4A612130}"/>
              </a:ext>
            </a:extLst>
          </p:cNvPr>
          <p:cNvSpPr>
            <a:spLocks noGrp="1"/>
          </p:cNvSpPr>
          <p:nvPr>
            <p:ph type="title"/>
          </p:nvPr>
        </p:nvSpPr>
        <p:spPr>
          <a:xfrm>
            <a:off x="7531610" y="365125"/>
            <a:ext cx="3822189" cy="1899912"/>
          </a:xfrm>
        </p:spPr>
        <p:txBody>
          <a:bodyPr>
            <a:normAutofit/>
          </a:bodyPr>
          <a:lstStyle/>
          <a:p>
            <a:r>
              <a:rPr lang="en-US" sz="4000" b="1" dirty="0"/>
              <a:t>Professional Vision</a:t>
            </a:r>
          </a:p>
        </p:txBody>
      </p:sp>
      <p:sp>
        <p:nvSpPr>
          <p:cNvPr id="6" name="Content Placeholder 5">
            <a:extLst>
              <a:ext uri="{FF2B5EF4-FFF2-40B4-BE49-F238E27FC236}">
                <a16:creationId xmlns:a16="http://schemas.microsoft.com/office/drawing/2014/main" id="{24E21D1E-C24C-140B-713B-D921BA4A18A6}"/>
              </a:ext>
            </a:extLst>
          </p:cNvPr>
          <p:cNvSpPr>
            <a:spLocks noGrp="1"/>
          </p:cNvSpPr>
          <p:nvPr>
            <p:ph idx="1"/>
          </p:nvPr>
        </p:nvSpPr>
        <p:spPr>
          <a:xfrm>
            <a:off x="7531610" y="2434201"/>
            <a:ext cx="4322034" cy="3742762"/>
          </a:xfrm>
        </p:spPr>
        <p:txBody>
          <a:bodyPr>
            <a:normAutofit/>
          </a:bodyPr>
          <a:lstStyle/>
          <a:p>
            <a:pPr marL="0" indent="0">
              <a:buNone/>
            </a:pPr>
            <a:r>
              <a:rPr lang="en-US" sz="2400" dirty="0"/>
              <a:t>Goodwin (1994)</a:t>
            </a:r>
          </a:p>
          <a:p>
            <a:pPr marL="0" indent="0">
              <a:buNone/>
            </a:pPr>
            <a:r>
              <a:rPr lang="en-US" sz="2400" dirty="0"/>
              <a:t>“ways of seeing and understanding events that are answerable to the distinctive interests of a particular social group” (p.606) </a:t>
            </a:r>
          </a:p>
          <a:p>
            <a:pPr marL="0" indent="0">
              <a:buNone/>
            </a:pPr>
            <a:endParaRPr lang="en-US" sz="2400" dirty="0"/>
          </a:p>
          <a:p>
            <a:pPr marL="0" indent="0">
              <a:buNone/>
            </a:pPr>
            <a:r>
              <a:rPr lang="en-US" sz="2400" b="1" dirty="0">
                <a:solidFill>
                  <a:schemeClr val="accent1"/>
                </a:solidFill>
              </a:rPr>
              <a:t>Seeing as social practice, situated in socio-cultural context</a:t>
            </a:r>
          </a:p>
          <a:p>
            <a:pPr marL="0" indent="0">
              <a:buNone/>
            </a:pPr>
            <a:endParaRPr lang="en-US" sz="2000" dirty="0"/>
          </a:p>
        </p:txBody>
      </p:sp>
    </p:spTree>
    <p:extLst>
      <p:ext uri="{BB962C8B-B14F-4D97-AF65-F5344CB8AC3E}">
        <p14:creationId xmlns:p14="http://schemas.microsoft.com/office/powerpoint/2010/main" val="137319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3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C7432-C1AC-13D1-8FCD-2A05B7EBA1AC}"/>
              </a:ext>
            </a:extLst>
          </p:cNvPr>
          <p:cNvSpPr>
            <a:spLocks noGrp="1"/>
          </p:cNvSpPr>
          <p:nvPr>
            <p:ph type="title"/>
          </p:nvPr>
        </p:nvSpPr>
        <p:spPr>
          <a:xfrm>
            <a:off x="838201" y="345810"/>
            <a:ext cx="5120561" cy="1325563"/>
          </a:xfrm>
        </p:spPr>
        <p:txBody>
          <a:bodyPr>
            <a:normAutofit/>
          </a:bodyPr>
          <a:lstStyle/>
          <a:p>
            <a:r>
              <a:rPr lang="en-US" b="1" dirty="0"/>
              <a:t>Zooming out</a:t>
            </a:r>
          </a:p>
        </p:txBody>
      </p:sp>
      <p:sp>
        <p:nvSpPr>
          <p:cNvPr id="3" name="Content Placeholder 2">
            <a:extLst>
              <a:ext uri="{FF2B5EF4-FFF2-40B4-BE49-F238E27FC236}">
                <a16:creationId xmlns:a16="http://schemas.microsoft.com/office/drawing/2014/main" id="{424E84EB-8A1A-C89D-F127-24432D9A2EB7}"/>
              </a:ext>
            </a:extLst>
          </p:cNvPr>
          <p:cNvSpPr>
            <a:spLocks noGrp="1"/>
          </p:cNvSpPr>
          <p:nvPr>
            <p:ph idx="1"/>
          </p:nvPr>
        </p:nvSpPr>
        <p:spPr>
          <a:xfrm>
            <a:off x="838201" y="1825625"/>
            <a:ext cx="5092194" cy="4351338"/>
          </a:xfrm>
        </p:spPr>
        <p:txBody>
          <a:bodyPr>
            <a:normAutofit fontScale="92500"/>
          </a:bodyPr>
          <a:lstStyle/>
          <a:p>
            <a:pPr marL="0" indent="0">
              <a:buNone/>
            </a:pPr>
            <a:endParaRPr lang="en-US" sz="1800" dirty="0"/>
          </a:p>
          <a:p>
            <a:r>
              <a:rPr lang="en-US" dirty="0"/>
              <a:t>Who are we here to serve?  And for what purposes? How do our classrooms serve the equity goals that should be the foundations of a truly democratic university?</a:t>
            </a:r>
          </a:p>
          <a:p>
            <a:r>
              <a:rPr lang="en-US" dirty="0"/>
              <a:t>How do our history and cultural lenses limit what we see and the opportunities for democratic spaces we might create in our university classrooms?</a:t>
            </a:r>
          </a:p>
        </p:txBody>
      </p:sp>
      <p:sp>
        <p:nvSpPr>
          <p:cNvPr id="1053" name="Oval 103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Archiginnasio, Bologna | Cosa vedere: guida alla visita">
            <a:extLst>
              <a:ext uri="{FF2B5EF4-FFF2-40B4-BE49-F238E27FC236}">
                <a16:creationId xmlns:a16="http://schemas.microsoft.com/office/drawing/2014/main" id="{611AB611-4CD9-5622-A1A9-0AABB3B7B1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54" r="14516"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54" name="Arc 103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person giving a presentation to an audience&#10;&#10;Description automatically generated with medium confidence">
            <a:extLst>
              <a:ext uri="{FF2B5EF4-FFF2-40B4-BE49-F238E27FC236}">
                <a16:creationId xmlns:a16="http://schemas.microsoft.com/office/drawing/2014/main" id="{1AA93D3B-76A8-29BD-0C12-BB477E66747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024" r="8221"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TextBox 5">
            <a:extLst>
              <a:ext uri="{FF2B5EF4-FFF2-40B4-BE49-F238E27FC236}">
                <a16:creationId xmlns:a16="http://schemas.microsoft.com/office/drawing/2014/main" id="{D6ECEF1E-ADAE-96DF-EE1E-5F44BF527D60}"/>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lydia-arnold.com/2019/09/12/cardiff-university-learning-and-teaching-conference-slides-unlocking-the-power-of-authentic-assessment-ltcu201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24701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6E965-2454-10A8-5A5A-58CF01961210}"/>
              </a:ext>
            </a:extLst>
          </p:cNvPr>
          <p:cNvSpPr>
            <a:spLocks noGrp="1"/>
          </p:cNvSpPr>
          <p:nvPr>
            <p:ph type="title"/>
          </p:nvPr>
        </p:nvSpPr>
        <p:spPr>
          <a:xfrm>
            <a:off x="1171074" y="1396686"/>
            <a:ext cx="3240506" cy="4064628"/>
          </a:xfrm>
        </p:spPr>
        <p:txBody>
          <a:bodyPr>
            <a:normAutofit/>
          </a:bodyPr>
          <a:lstStyle/>
          <a:p>
            <a:r>
              <a:rPr lang="en-US" b="1" dirty="0">
                <a:solidFill>
                  <a:srgbClr val="FFFFFF"/>
                </a:solidFill>
              </a:rPr>
              <a:t>Zooming in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F5B4A5-5640-C95B-50BF-D2481BEC6F25}"/>
              </a:ext>
            </a:extLst>
          </p:cNvPr>
          <p:cNvSpPr>
            <a:spLocks noGrp="1"/>
          </p:cNvSpPr>
          <p:nvPr>
            <p:ph idx="1"/>
          </p:nvPr>
        </p:nvSpPr>
        <p:spPr>
          <a:xfrm>
            <a:off x="5370153" y="1526033"/>
            <a:ext cx="5536397" cy="4936187"/>
          </a:xfrm>
        </p:spPr>
        <p:txBody>
          <a:bodyPr>
            <a:normAutofit/>
          </a:bodyPr>
          <a:lstStyle/>
          <a:p>
            <a:r>
              <a:rPr lang="en-US" sz="2400" dirty="0">
                <a:solidFill>
                  <a:schemeClr val="accent1"/>
                </a:solidFill>
              </a:rPr>
              <a:t>Teacher noticing captures what we focus on during the split seconds of classroom activity</a:t>
            </a:r>
          </a:p>
          <a:p>
            <a:r>
              <a:rPr lang="en-US" sz="2000" b="0" i="0" u="none" strike="noStrike" baseline="0" dirty="0"/>
              <a:t>Teachers’ beliefs and dispositions toward teaching and learning frame what teachers notice (Ball, 2011; Hand, 2012)</a:t>
            </a:r>
          </a:p>
          <a:p>
            <a:r>
              <a:rPr lang="en-US" sz="2000" b="0" i="0" u="none" strike="noStrike" baseline="0" dirty="0"/>
              <a:t>What teachers tend to focus on matters for their teaching quality and student learning (Kersting et al., 2012)</a:t>
            </a:r>
          </a:p>
          <a:p>
            <a:r>
              <a:rPr lang="en-US" sz="2000" b="0" i="0" u="none" strike="noStrike" baseline="0" dirty="0"/>
              <a:t>Awareness of one’s noticing can help improve teaching and </a:t>
            </a:r>
            <a:r>
              <a:rPr lang="da-DK" sz="2000" b="0" i="0" u="none" strike="noStrike" baseline="0" dirty="0"/>
              <a:t>student learning (Berliner, 2001; Erickson, 2007; Franke et al., </a:t>
            </a:r>
            <a:r>
              <a:rPr lang="de-DE" sz="2000" b="0" i="0" u="none" strike="noStrike" baseline="0" dirty="0"/>
              <a:t>2001; van Es &amp; Sherin, 2008)</a:t>
            </a:r>
            <a:endParaRPr lang="en-US" sz="2000" dirty="0"/>
          </a:p>
        </p:txBody>
      </p:sp>
    </p:spTree>
    <p:extLst>
      <p:ext uri="{BB962C8B-B14F-4D97-AF65-F5344CB8AC3E}">
        <p14:creationId xmlns:p14="http://schemas.microsoft.com/office/powerpoint/2010/main" val="427687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C8A4-FDE7-171A-ECB1-B49B7A5FFF68}"/>
              </a:ext>
            </a:extLst>
          </p:cNvPr>
          <p:cNvSpPr>
            <a:spLocks noGrp="1"/>
          </p:cNvSpPr>
          <p:nvPr>
            <p:ph type="title"/>
          </p:nvPr>
        </p:nvSpPr>
        <p:spPr/>
        <p:txBody>
          <a:bodyPr/>
          <a:lstStyle/>
          <a:p>
            <a:r>
              <a:rPr lang="en-US" b="1" dirty="0"/>
              <a:t>Noticing Facets</a:t>
            </a:r>
          </a:p>
        </p:txBody>
      </p:sp>
      <p:sp>
        <p:nvSpPr>
          <p:cNvPr id="3" name="Content Placeholder 2">
            <a:extLst>
              <a:ext uri="{FF2B5EF4-FFF2-40B4-BE49-F238E27FC236}">
                <a16:creationId xmlns:a16="http://schemas.microsoft.com/office/drawing/2014/main" id="{81215443-55E8-3960-9056-E4EB88C8E54C}"/>
              </a:ext>
            </a:extLst>
          </p:cNvPr>
          <p:cNvSpPr>
            <a:spLocks noGrp="1"/>
          </p:cNvSpPr>
          <p:nvPr>
            <p:ph idx="1"/>
          </p:nvPr>
        </p:nvSpPr>
        <p:spPr>
          <a:xfrm>
            <a:off x="838200" y="1602988"/>
            <a:ext cx="10515600" cy="4351338"/>
          </a:xfrm>
        </p:spPr>
        <p:txBody>
          <a:bodyPr>
            <a:noAutofit/>
          </a:bodyPr>
          <a:lstStyle/>
          <a:p>
            <a:r>
              <a:rPr lang="en-US" sz="3200" b="1" dirty="0">
                <a:solidFill>
                  <a:srgbClr val="2B2B2B"/>
                </a:solidFill>
              </a:rPr>
              <a:t>I</a:t>
            </a:r>
            <a:r>
              <a:rPr lang="en-US" sz="3200" b="1" i="0" dirty="0">
                <a:solidFill>
                  <a:srgbClr val="2B2B2B"/>
                </a:solidFill>
                <a:effectLst/>
              </a:rPr>
              <a:t>dentifying</a:t>
            </a:r>
            <a:r>
              <a:rPr lang="en-US" sz="3200" b="0" i="0" dirty="0">
                <a:solidFill>
                  <a:srgbClr val="2B2B2B"/>
                </a:solidFill>
                <a:effectLst/>
              </a:rPr>
              <a:t> what is relevant in a classroom situation (van Es &amp; </a:t>
            </a:r>
            <a:r>
              <a:rPr lang="en-US" sz="3200" b="0" i="0" dirty="0" err="1">
                <a:solidFill>
                  <a:srgbClr val="2B2B2B"/>
                </a:solidFill>
                <a:effectLst/>
              </a:rPr>
              <a:t>Sherin</a:t>
            </a:r>
            <a:r>
              <a:rPr lang="en-US" sz="3200" b="0" i="0" dirty="0">
                <a:solidFill>
                  <a:srgbClr val="2B2B2B"/>
                </a:solidFill>
                <a:effectLst/>
              </a:rPr>
              <a:t>, 2002) </a:t>
            </a:r>
          </a:p>
          <a:p>
            <a:r>
              <a:rPr lang="en-US" sz="3200" b="1" dirty="0">
                <a:solidFill>
                  <a:srgbClr val="2B2B2B"/>
                </a:solidFill>
              </a:rPr>
              <a:t>M</a:t>
            </a:r>
            <a:r>
              <a:rPr lang="en-US" sz="3200" b="1" i="0" dirty="0">
                <a:solidFill>
                  <a:srgbClr val="2B2B2B"/>
                </a:solidFill>
                <a:effectLst/>
              </a:rPr>
              <a:t>aking connections </a:t>
            </a:r>
            <a:r>
              <a:rPr lang="en-US" sz="3200" b="0" i="0" dirty="0">
                <a:solidFill>
                  <a:srgbClr val="2B2B2B"/>
                </a:solidFill>
                <a:effectLst/>
              </a:rPr>
              <a:t>between what is observed and larger principles of teaching-learning, and using what is known about the context to reason about what occurred (van Es &amp; </a:t>
            </a:r>
            <a:r>
              <a:rPr lang="en-US" sz="3200" b="0" i="0" dirty="0" err="1">
                <a:solidFill>
                  <a:srgbClr val="2B2B2B"/>
                </a:solidFill>
                <a:effectLst/>
              </a:rPr>
              <a:t>Sherin</a:t>
            </a:r>
            <a:r>
              <a:rPr lang="en-US" sz="3200" b="0" i="0" dirty="0">
                <a:solidFill>
                  <a:srgbClr val="2B2B2B"/>
                </a:solidFill>
                <a:effectLst/>
              </a:rPr>
              <a:t>, 2002).</a:t>
            </a:r>
          </a:p>
          <a:p>
            <a:r>
              <a:rPr lang="en-US" sz="3200" b="1" i="0" dirty="0">
                <a:solidFill>
                  <a:srgbClr val="2B2B2B"/>
                </a:solidFill>
                <a:effectLst/>
              </a:rPr>
              <a:t>Responding</a:t>
            </a:r>
            <a:r>
              <a:rPr lang="en-US" sz="3200" b="0" i="0" dirty="0">
                <a:solidFill>
                  <a:srgbClr val="2B2B2B"/>
                </a:solidFill>
                <a:effectLst/>
              </a:rPr>
              <a:t>/making decisions (Jacobs et al., 2010) </a:t>
            </a:r>
          </a:p>
          <a:p>
            <a:r>
              <a:rPr lang="en-US" sz="3200" b="1" i="0" dirty="0">
                <a:solidFill>
                  <a:srgbClr val="2B2B2B"/>
                </a:solidFill>
                <a:effectLst/>
              </a:rPr>
              <a:t>Shaping</a:t>
            </a:r>
            <a:r>
              <a:rPr lang="en-US" sz="3200" b="0" i="0" dirty="0">
                <a:solidFill>
                  <a:srgbClr val="2B2B2B"/>
                </a:solidFill>
                <a:effectLst/>
              </a:rPr>
              <a:t> interactions to obtain information that supports reasoning about the event (van Es &amp; </a:t>
            </a:r>
            <a:r>
              <a:rPr lang="en-US" sz="3200" b="0" i="0" dirty="0" err="1">
                <a:solidFill>
                  <a:srgbClr val="2B2B2B"/>
                </a:solidFill>
                <a:effectLst/>
              </a:rPr>
              <a:t>Sherin</a:t>
            </a:r>
            <a:r>
              <a:rPr lang="en-US" sz="3200" b="0" i="0" dirty="0">
                <a:solidFill>
                  <a:srgbClr val="2B2B2B"/>
                </a:solidFill>
                <a:effectLst/>
              </a:rPr>
              <a:t>, 2021)</a:t>
            </a:r>
            <a:endParaRPr lang="en-US" sz="3200" dirty="0"/>
          </a:p>
        </p:txBody>
      </p:sp>
      <p:pic>
        <p:nvPicPr>
          <p:cNvPr id="4" name="Content Placeholder 8">
            <a:extLst>
              <a:ext uri="{FF2B5EF4-FFF2-40B4-BE49-F238E27FC236}">
                <a16:creationId xmlns:a16="http://schemas.microsoft.com/office/drawing/2014/main" id="{707AF272-C92A-6218-6103-9B4053670829}"/>
              </a:ext>
            </a:extLst>
          </p:cNvPr>
          <p:cNvPicPr>
            <a:picLocks noChangeAspect="1"/>
          </p:cNvPicPr>
          <p:nvPr/>
        </p:nvPicPr>
        <p:blipFill>
          <a:blip r:embed="rId3"/>
          <a:stretch>
            <a:fillRect/>
          </a:stretch>
        </p:blipFill>
        <p:spPr>
          <a:xfrm>
            <a:off x="-1" y="6341594"/>
            <a:ext cx="12192001" cy="577317"/>
          </a:xfrm>
          <a:prstGeom prst="rect">
            <a:avLst/>
          </a:prstGeom>
        </p:spPr>
      </p:pic>
    </p:spTree>
    <p:extLst>
      <p:ext uri="{BB962C8B-B14F-4D97-AF65-F5344CB8AC3E}">
        <p14:creationId xmlns:p14="http://schemas.microsoft.com/office/powerpoint/2010/main" val="1050981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3431</TotalTime>
  <Words>3054</Words>
  <Application>Microsoft Office PowerPoint</Application>
  <PresentationFormat>Widescreen</PresentationFormat>
  <Paragraphs>283</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Lato</vt:lpstr>
      <vt:lpstr>NexusSerif</vt:lpstr>
      <vt:lpstr>Roboto</vt:lpstr>
      <vt:lpstr>Wingdings</vt:lpstr>
      <vt:lpstr>Office Theme</vt:lpstr>
      <vt:lpstr>1_Office Theme</vt:lpstr>
      <vt:lpstr>PowerPoint Presentation</vt:lpstr>
      <vt:lpstr>How can we re-envision university teaching?</vt:lpstr>
      <vt:lpstr>Today</vt:lpstr>
      <vt:lpstr>Affordances of Video</vt:lpstr>
      <vt:lpstr>Video is Just a Tool</vt:lpstr>
      <vt:lpstr>Professional Vision</vt:lpstr>
      <vt:lpstr>Zooming out</vt:lpstr>
      <vt:lpstr>Zooming in</vt:lpstr>
      <vt:lpstr>Noticing Facets</vt:lpstr>
      <vt:lpstr>Framework for Learning to Notice (van Es, 2010) </vt:lpstr>
      <vt:lpstr>Unpacking Noticing</vt:lpstr>
      <vt:lpstr>How Might Video be Used to Support Noticing Competencies? (van Es &amp; Santagata, 2017)</vt:lpstr>
      <vt:lpstr>Research on teacher noticing: historical perspective</vt:lpstr>
      <vt:lpstr>Research on teacher noticing: impact of interventions</vt:lpstr>
      <vt:lpstr>Video and learning to notice in mathematics</vt:lpstr>
      <vt:lpstr>Promises and Challenges of Using Video to Develop a New Vision for University Teaching </vt:lpstr>
      <vt:lpstr>Noticing in Mathematics: A Video-Annotation Curriculum to Enhance Instructors' Understanding of Student Thinking in Proof-Transition Courses      NIMS²: Noticing in Mathematics for Students Success</vt:lpstr>
      <vt:lpstr>Project Goals</vt:lpstr>
      <vt:lpstr>Research Approach</vt:lpstr>
      <vt:lpstr>Draft Conjecture Map</vt:lpstr>
      <vt:lpstr>Teacher Noticing Conception</vt:lpstr>
      <vt:lpstr>Sample Noticing Prompts</vt:lpstr>
      <vt:lpstr>Sample Noticing Prompts</vt:lpstr>
      <vt:lpstr>Year 1: Refining the conjecture map</vt:lpstr>
      <vt:lpstr>Situating curriculum into specific context</vt:lpstr>
      <vt:lpstr>PowerPoint Presentation</vt:lpstr>
      <vt:lpstr>Initial Learnings (Year 1)</vt:lpstr>
      <vt:lpstr>Change as Negotiation of Tensions and Possibilities</vt:lpstr>
      <vt:lpstr>To Summarize</vt:lpstr>
      <vt:lpstr>Grazie!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Zooming in and zooming out </dc:title>
  <dc:creator>Rossella Santagata</dc:creator>
  <cp:lastModifiedBy>Rossella Santagata</cp:lastModifiedBy>
  <cp:revision>2</cp:revision>
  <cp:lastPrinted>2022-07-12T15:40:45Z</cp:lastPrinted>
  <dcterms:created xsi:type="dcterms:W3CDTF">2022-07-04T08:35:00Z</dcterms:created>
  <dcterms:modified xsi:type="dcterms:W3CDTF">2022-08-27T00:43:23Z</dcterms:modified>
</cp:coreProperties>
</file>